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60" r:id="rId5"/>
    <p:sldId id="258" r:id="rId6"/>
    <p:sldId id="259" r:id="rId7"/>
    <p:sldId id="261" r:id="rId8"/>
    <p:sldId id="262" r:id="rId9"/>
    <p:sldId id="263" r:id="rId10"/>
    <p:sldId id="264" r:id="rId11"/>
    <p:sldId id="265" r:id="rId12"/>
    <p:sldId id="266" r:id="rId13"/>
  </p:sldIdLst>
  <p:sldSz cx="18288000" cy="10287000"/>
  <p:notesSz cx="6858000" cy="9144000"/>
  <p:embeddedFontLst>
    <p:embeddedFont>
      <p:font typeface="Poppins" panose="00000500000000000000" pitchFamily="2" charset="0"/>
      <p:regular r:id="rId14"/>
    </p:embeddedFont>
    <p:embeddedFont>
      <p:font typeface="Poppin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sv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900" r="-8900"/>
            </a:stretch>
          </a:blipFill>
        </p:spPr>
      </p:sp>
      <p:grpSp>
        <p:nvGrpSpPr>
          <p:cNvPr id="3" name="Group 3"/>
          <p:cNvGrpSpPr/>
          <p:nvPr/>
        </p:nvGrpSpPr>
        <p:grpSpPr>
          <a:xfrm>
            <a:off x="16249070" y="4638385"/>
            <a:ext cx="1010230" cy="101023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5" name="TextBox 5"/>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6" name="Freeform 6"/>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6381397" y="3357724"/>
            <a:ext cx="745577" cy="74557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3" name="Group 13"/>
          <p:cNvGrpSpPr/>
          <p:nvPr/>
        </p:nvGrpSpPr>
        <p:grpSpPr>
          <a:xfrm>
            <a:off x="1548230" y="6208815"/>
            <a:ext cx="2967069" cy="807119"/>
            <a:chOff x="0" y="0"/>
            <a:chExt cx="418225" cy="113768"/>
          </a:xfrm>
        </p:grpSpPr>
        <p:sp>
          <p:nvSpPr>
            <p:cNvPr id="14" name="Freeform 14"/>
            <p:cNvSpPr/>
            <p:nvPr/>
          </p:nvSpPr>
          <p:spPr>
            <a:xfrm>
              <a:off x="0" y="0"/>
              <a:ext cx="418225" cy="113768"/>
            </a:xfrm>
            <a:custGeom>
              <a:avLst/>
              <a:gdLst/>
              <a:ahLst/>
              <a:cxnLst/>
              <a:rect l="l" t="t" r="r" b="b"/>
              <a:pathLst>
                <a:path w="418225" h="113768">
                  <a:moveTo>
                    <a:pt x="56884" y="0"/>
                  </a:moveTo>
                  <a:lnTo>
                    <a:pt x="361341" y="0"/>
                  </a:lnTo>
                  <a:cubicBezTo>
                    <a:pt x="376427" y="0"/>
                    <a:pt x="390896" y="5993"/>
                    <a:pt x="401564" y="16661"/>
                  </a:cubicBezTo>
                  <a:cubicBezTo>
                    <a:pt x="412232" y="27329"/>
                    <a:pt x="418225" y="41797"/>
                    <a:pt x="418225" y="56884"/>
                  </a:cubicBezTo>
                  <a:lnTo>
                    <a:pt x="418225" y="56884"/>
                  </a:lnTo>
                  <a:cubicBezTo>
                    <a:pt x="418225" y="88300"/>
                    <a:pt x="392757" y="113768"/>
                    <a:pt x="361341" y="113768"/>
                  </a:cubicBezTo>
                  <a:lnTo>
                    <a:pt x="56884" y="113768"/>
                  </a:lnTo>
                  <a:cubicBezTo>
                    <a:pt x="25468" y="113768"/>
                    <a:pt x="0" y="88300"/>
                    <a:pt x="0" y="56884"/>
                  </a:cubicBezTo>
                  <a:lnTo>
                    <a:pt x="0" y="56884"/>
                  </a:lnTo>
                  <a:cubicBezTo>
                    <a:pt x="0" y="25468"/>
                    <a:pt x="25468" y="0"/>
                    <a:pt x="5688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5" name="TextBox 15"/>
            <p:cNvSpPr txBox="1"/>
            <p:nvPr/>
          </p:nvSpPr>
          <p:spPr>
            <a:xfrm>
              <a:off x="0" y="-38100"/>
              <a:ext cx="418225" cy="151868"/>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12488498" y="3271066"/>
            <a:ext cx="2632148" cy="2632148"/>
            <a:chOff x="0" y="0"/>
            <a:chExt cx="1652976" cy="1652976"/>
          </a:xfrm>
        </p:grpSpPr>
        <p:sp>
          <p:nvSpPr>
            <p:cNvPr id="23" name="Freeform 23"/>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24" name="TextBox 24"/>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5"/>
          <p:cNvGrpSpPr/>
          <p:nvPr/>
        </p:nvGrpSpPr>
        <p:grpSpPr>
          <a:xfrm>
            <a:off x="12646473" y="3424338"/>
            <a:ext cx="2316198" cy="2325603"/>
            <a:chOff x="0" y="0"/>
            <a:chExt cx="404756" cy="406400"/>
          </a:xfrm>
        </p:grpSpPr>
        <p:sp>
          <p:nvSpPr>
            <p:cNvPr id="26" name="Freeform 26"/>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5"/>
              <a:stretch>
                <a:fillRect l="-45171" r="-45171"/>
              </a:stretch>
            </a:blipFill>
          </p:spPr>
        </p:sp>
      </p:grpSp>
      <p:sp>
        <p:nvSpPr>
          <p:cNvPr id="27" name="Freeform 27"/>
          <p:cNvSpPr/>
          <p:nvPr/>
        </p:nvSpPr>
        <p:spPr>
          <a:xfrm rot="1184083">
            <a:off x="11394514" y="1574136"/>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6">
              <a:alphaModFix amt="19999"/>
            </a:blip>
            <a:stretch>
              <a:fillRect/>
            </a:stretch>
          </a:blipFill>
        </p:spPr>
      </p:sp>
      <p:sp>
        <p:nvSpPr>
          <p:cNvPr id="28" name="TextBox 28"/>
          <p:cNvSpPr txBox="1"/>
          <p:nvPr/>
        </p:nvSpPr>
        <p:spPr>
          <a:xfrm>
            <a:off x="1293040" y="675517"/>
            <a:ext cx="9682968" cy="1889556"/>
          </a:xfrm>
          <a:prstGeom prst="rect">
            <a:avLst/>
          </a:prstGeom>
        </p:spPr>
        <p:txBody>
          <a:bodyPr lIns="0" tIns="0" rIns="0" bIns="0" rtlCol="0" anchor="t">
            <a:spAutoFit/>
          </a:bodyPr>
          <a:lstStyle/>
          <a:p>
            <a:pPr algn="l">
              <a:lnSpc>
                <a:spcPts val="7279"/>
              </a:lnSpc>
            </a:pPr>
            <a:r>
              <a:rPr lang="en-US" sz="6999" b="1" dirty="0">
                <a:solidFill>
                  <a:srgbClr val="FFFFFF"/>
                </a:solidFill>
                <a:latin typeface="Poppins Bold"/>
                <a:ea typeface="Poppins Bold"/>
                <a:cs typeface="Poppins Bold"/>
                <a:sym typeface="Poppins Bold"/>
              </a:rPr>
              <a:t>Sales data</a:t>
            </a:r>
          </a:p>
          <a:p>
            <a:pPr algn="l">
              <a:lnSpc>
                <a:spcPts val="7279"/>
              </a:lnSpc>
            </a:pPr>
            <a:r>
              <a:rPr lang="en-US" sz="6999" b="1" dirty="0">
                <a:solidFill>
                  <a:srgbClr val="FFFFFF"/>
                </a:solidFill>
                <a:latin typeface="Poppins Bold"/>
                <a:ea typeface="Poppins Bold"/>
                <a:cs typeface="Poppins Bold"/>
                <a:sym typeface="Poppins Bold"/>
              </a:rPr>
              <a:t>Analysis</a:t>
            </a:r>
          </a:p>
        </p:txBody>
      </p:sp>
      <p:sp>
        <p:nvSpPr>
          <p:cNvPr id="32" name="TextBox 32"/>
          <p:cNvSpPr txBox="1"/>
          <p:nvPr/>
        </p:nvSpPr>
        <p:spPr>
          <a:xfrm>
            <a:off x="1798434" y="6337737"/>
            <a:ext cx="2466661" cy="425450"/>
          </a:xfrm>
          <a:prstGeom prst="rect">
            <a:avLst/>
          </a:prstGeom>
        </p:spPr>
        <p:txBody>
          <a:bodyPr lIns="0" tIns="0" rIns="0" bIns="0" rtlCol="0" anchor="t">
            <a:spAutoFit/>
          </a:bodyPr>
          <a:lstStyle/>
          <a:p>
            <a:pPr algn="ctr">
              <a:lnSpc>
                <a:spcPts val="3400"/>
              </a:lnSpc>
            </a:pPr>
            <a:r>
              <a:rPr lang="en-US" sz="2000" dirty="0">
                <a:solidFill>
                  <a:srgbClr val="FFFFFF"/>
                </a:solidFill>
                <a:latin typeface="Poppins"/>
                <a:ea typeface="Poppins"/>
                <a:cs typeface="Poppins"/>
                <a:sym typeface="Poppins"/>
              </a:rPr>
              <a:t>Start Slide</a:t>
            </a:r>
          </a:p>
        </p:txBody>
      </p:sp>
      <p:pic>
        <p:nvPicPr>
          <p:cNvPr id="8" name="Picture 7">
            <a:extLst>
              <a:ext uri="{FF2B5EF4-FFF2-40B4-BE49-F238E27FC236}">
                <a16:creationId xmlns:a16="http://schemas.microsoft.com/office/drawing/2014/main" id="{56E70048-E593-2225-89DD-B19FB07D88D7}"/>
              </a:ext>
            </a:extLst>
          </p:cNvPr>
          <p:cNvPicPr>
            <a:picLocks noChangeAspect="1"/>
          </p:cNvPicPr>
          <p:nvPr/>
        </p:nvPicPr>
        <p:blipFill>
          <a:blip r:embed="rId7"/>
          <a:stretch>
            <a:fillRect/>
          </a:stretch>
        </p:blipFill>
        <p:spPr>
          <a:xfrm>
            <a:off x="6063529" y="2476901"/>
            <a:ext cx="11450648" cy="61540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71005" y="7849870"/>
            <a:ext cx="7202557" cy="1601724"/>
          </a:xfrm>
          <a:prstGeom prst="rect">
            <a:avLst/>
          </a:prstGeom>
        </p:spPr>
        <p:txBody>
          <a:bodyPr lIns="0" tIns="0" rIns="0" bIns="0" rtlCol="0" anchor="t">
            <a:spAutoFit/>
          </a:bodyPr>
          <a:lstStyle/>
          <a:p>
            <a:pPr algn="l">
              <a:lnSpc>
                <a:spcPts val="5928"/>
              </a:lnSpc>
            </a:pPr>
            <a:r>
              <a:rPr lang="en-US" sz="5700" b="1">
                <a:solidFill>
                  <a:srgbClr val="FFFFFF"/>
                </a:solidFill>
                <a:latin typeface="Poppins Bold"/>
                <a:ea typeface="Poppins Bold"/>
                <a:cs typeface="Poppins Bold"/>
                <a:sym typeface="Poppins Bold"/>
              </a:rPr>
              <a:t>Key Recommendations</a:t>
            </a:r>
          </a:p>
        </p:txBody>
      </p:sp>
      <p:sp>
        <p:nvSpPr>
          <p:cNvPr id="4" name="Freeform 4"/>
          <p:cNvSpPr/>
          <p:nvPr/>
        </p:nvSpPr>
        <p:spPr>
          <a:xfrm rot="1184083">
            <a:off x="6921658" y="6179923"/>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4">
              <a:alphaModFix amt="19999"/>
            </a:blip>
            <a:stretch>
              <a:fillRect/>
            </a:stretch>
          </a:blipFill>
        </p:spPr>
      </p:sp>
      <p:grpSp>
        <p:nvGrpSpPr>
          <p:cNvPr id="5" name="Group 5"/>
          <p:cNvGrpSpPr/>
          <p:nvPr/>
        </p:nvGrpSpPr>
        <p:grpSpPr>
          <a:xfrm>
            <a:off x="354347" y="2034401"/>
            <a:ext cx="7835874" cy="4561698"/>
            <a:chOff x="0" y="0"/>
            <a:chExt cx="1213982" cy="706726"/>
          </a:xfrm>
        </p:grpSpPr>
        <p:sp>
          <p:nvSpPr>
            <p:cNvPr id="6" name="Freeform 6"/>
            <p:cNvSpPr/>
            <p:nvPr/>
          </p:nvSpPr>
          <p:spPr>
            <a:xfrm>
              <a:off x="0" y="0"/>
              <a:ext cx="1213982" cy="706726"/>
            </a:xfrm>
            <a:custGeom>
              <a:avLst/>
              <a:gdLst/>
              <a:ahLst/>
              <a:cxnLst/>
              <a:rect l="l" t="t" r="r" b="b"/>
              <a:pathLst>
                <a:path w="1213982" h="706726">
                  <a:moveTo>
                    <a:pt x="22724" y="0"/>
                  </a:moveTo>
                  <a:lnTo>
                    <a:pt x="1191258" y="0"/>
                  </a:lnTo>
                  <a:cubicBezTo>
                    <a:pt x="1197284" y="0"/>
                    <a:pt x="1203065" y="2394"/>
                    <a:pt x="1207326" y="6656"/>
                  </a:cubicBezTo>
                  <a:cubicBezTo>
                    <a:pt x="1211588" y="10917"/>
                    <a:pt x="1213982" y="16697"/>
                    <a:pt x="1213982" y="22724"/>
                  </a:cubicBezTo>
                  <a:lnTo>
                    <a:pt x="1213982" y="684002"/>
                  </a:lnTo>
                  <a:cubicBezTo>
                    <a:pt x="1213982" y="696552"/>
                    <a:pt x="1203808" y="706726"/>
                    <a:pt x="1191258" y="706726"/>
                  </a:cubicBezTo>
                  <a:lnTo>
                    <a:pt x="22724" y="706726"/>
                  </a:lnTo>
                  <a:cubicBezTo>
                    <a:pt x="10174" y="706726"/>
                    <a:pt x="0" y="696552"/>
                    <a:pt x="0" y="684002"/>
                  </a:cubicBezTo>
                  <a:lnTo>
                    <a:pt x="0" y="22724"/>
                  </a:lnTo>
                  <a:cubicBezTo>
                    <a:pt x="0" y="10174"/>
                    <a:pt x="10174" y="0"/>
                    <a:pt x="22724" y="0"/>
                  </a:cubicBezTo>
                  <a:close/>
                </a:path>
              </a:pathLst>
            </a:custGeom>
            <a:blipFill>
              <a:blip r:embed="rId5"/>
              <a:stretch>
                <a:fillRect t="-3572" b="-3572"/>
              </a:stretch>
            </a:blipFill>
          </p:spPr>
        </p:sp>
      </p:grpSp>
      <p:grpSp>
        <p:nvGrpSpPr>
          <p:cNvPr id="7" name="Group 7"/>
          <p:cNvGrpSpPr/>
          <p:nvPr/>
        </p:nvGrpSpPr>
        <p:grpSpPr>
          <a:xfrm>
            <a:off x="8908449" y="1998615"/>
            <a:ext cx="8417100" cy="7704504"/>
            <a:chOff x="0" y="0"/>
            <a:chExt cx="4546570" cy="4161655"/>
          </a:xfrm>
        </p:grpSpPr>
        <p:sp>
          <p:nvSpPr>
            <p:cNvPr id="8" name="Freeform 8"/>
            <p:cNvSpPr/>
            <p:nvPr/>
          </p:nvSpPr>
          <p:spPr>
            <a:xfrm>
              <a:off x="0" y="0"/>
              <a:ext cx="4546570" cy="4161655"/>
            </a:xfrm>
            <a:custGeom>
              <a:avLst/>
              <a:gdLst/>
              <a:ahLst/>
              <a:cxnLst/>
              <a:rect l="l" t="t" r="r" b="b"/>
              <a:pathLst>
                <a:path w="4546570" h="4161655">
                  <a:moveTo>
                    <a:pt x="25725" y="0"/>
                  </a:moveTo>
                  <a:lnTo>
                    <a:pt x="4520845" y="0"/>
                  </a:lnTo>
                  <a:cubicBezTo>
                    <a:pt x="4527667" y="0"/>
                    <a:pt x="4534211" y="2710"/>
                    <a:pt x="4539035" y="7535"/>
                  </a:cubicBezTo>
                  <a:cubicBezTo>
                    <a:pt x="4543860" y="12359"/>
                    <a:pt x="4546570" y="18903"/>
                    <a:pt x="4546570" y="25725"/>
                  </a:cubicBezTo>
                  <a:lnTo>
                    <a:pt x="4546570" y="4135929"/>
                  </a:lnTo>
                  <a:cubicBezTo>
                    <a:pt x="4546570" y="4150137"/>
                    <a:pt x="4535053" y="4161655"/>
                    <a:pt x="4520845" y="4161655"/>
                  </a:cubicBezTo>
                  <a:lnTo>
                    <a:pt x="25725" y="4161655"/>
                  </a:lnTo>
                  <a:cubicBezTo>
                    <a:pt x="11518" y="4161655"/>
                    <a:pt x="0" y="4150137"/>
                    <a:pt x="0" y="4135929"/>
                  </a:cubicBezTo>
                  <a:lnTo>
                    <a:pt x="0" y="25725"/>
                  </a:lnTo>
                  <a:cubicBezTo>
                    <a:pt x="0" y="11518"/>
                    <a:pt x="11518" y="0"/>
                    <a:pt x="25725" y="0"/>
                  </a:cubicBezTo>
                  <a:close/>
                </a:path>
              </a:pathLst>
            </a:custGeom>
            <a:solidFill>
              <a:srgbClr val="000000"/>
            </a:solidFill>
            <a:ln w="19050" cap="rnd">
              <a:gradFill>
                <a:gsLst>
                  <a:gs pos="0">
                    <a:srgbClr val="B900BC">
                      <a:alpha val="100000"/>
                    </a:srgbClr>
                  </a:gs>
                  <a:gs pos="100000">
                    <a:srgbClr val="009CFF">
                      <a:alpha val="100000"/>
                    </a:srgbClr>
                  </a:gs>
                </a:gsLst>
                <a:lin ang="0"/>
              </a:gradFill>
              <a:prstDash val="solid"/>
              <a:round/>
            </a:ln>
          </p:spPr>
        </p:sp>
        <p:sp>
          <p:nvSpPr>
            <p:cNvPr id="9" name="TextBox 9"/>
            <p:cNvSpPr txBox="1"/>
            <p:nvPr/>
          </p:nvSpPr>
          <p:spPr>
            <a:xfrm>
              <a:off x="0" y="-38100"/>
              <a:ext cx="4546570" cy="4199755"/>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9617602" y="2693524"/>
            <a:ext cx="6998796" cy="6384925"/>
          </a:xfrm>
          <a:prstGeom prst="rect">
            <a:avLst/>
          </a:prstGeom>
        </p:spPr>
        <p:txBody>
          <a:bodyPr lIns="0" tIns="0" rIns="0" bIns="0" rtlCol="0" anchor="t">
            <a:spAutoFit/>
          </a:bodyPr>
          <a:lstStyle/>
          <a:p>
            <a:pPr algn="just">
              <a:lnSpc>
                <a:spcPts val="4249"/>
              </a:lnSpc>
            </a:pPr>
            <a:r>
              <a:rPr lang="en-US" sz="2499">
                <a:solidFill>
                  <a:srgbClr val="FFFFFF"/>
                </a:solidFill>
                <a:latin typeface="Poppins"/>
                <a:ea typeface="Poppins"/>
                <a:cs typeface="Poppins"/>
                <a:sym typeface="Poppins"/>
              </a:rPr>
              <a:t>The store should stock more fast-selling items like beverages, personal care, and snacks. It should increase marketing in Penang and Malacca to grow sales. Promotions should be held during festive periods to make the most of higher demand. The store should also encourage digital payments with rewards and discounts. Finally, it should offer both affordable FMCG products and a few premium items to serve all customer groups.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34438" y="4945510"/>
            <a:ext cx="8177488" cy="4277113"/>
            <a:chOff x="0" y="0"/>
            <a:chExt cx="1429019" cy="747427"/>
          </a:xfrm>
        </p:grpSpPr>
        <p:sp>
          <p:nvSpPr>
            <p:cNvPr id="4" name="Freeform 4"/>
            <p:cNvSpPr/>
            <p:nvPr/>
          </p:nvSpPr>
          <p:spPr>
            <a:xfrm>
              <a:off x="0" y="0"/>
              <a:ext cx="1429019" cy="747427"/>
            </a:xfrm>
            <a:custGeom>
              <a:avLst/>
              <a:gdLst/>
              <a:ahLst/>
              <a:cxnLst/>
              <a:rect l="l" t="t" r="r" b="b"/>
              <a:pathLst>
                <a:path w="1429019" h="747427">
                  <a:moveTo>
                    <a:pt x="21775" y="0"/>
                  </a:moveTo>
                  <a:lnTo>
                    <a:pt x="1407244" y="0"/>
                  </a:lnTo>
                  <a:cubicBezTo>
                    <a:pt x="1419270" y="0"/>
                    <a:pt x="1429019" y="9749"/>
                    <a:pt x="1429019" y="21775"/>
                  </a:cubicBezTo>
                  <a:lnTo>
                    <a:pt x="1429019" y="725652"/>
                  </a:lnTo>
                  <a:cubicBezTo>
                    <a:pt x="1429019" y="737678"/>
                    <a:pt x="1419270" y="747427"/>
                    <a:pt x="1407244" y="747427"/>
                  </a:cubicBezTo>
                  <a:lnTo>
                    <a:pt x="21775" y="747427"/>
                  </a:lnTo>
                  <a:cubicBezTo>
                    <a:pt x="9749" y="747427"/>
                    <a:pt x="0" y="737678"/>
                    <a:pt x="0" y="725652"/>
                  </a:cubicBezTo>
                  <a:lnTo>
                    <a:pt x="0" y="21775"/>
                  </a:lnTo>
                  <a:cubicBezTo>
                    <a:pt x="0" y="9749"/>
                    <a:pt x="9749" y="0"/>
                    <a:pt x="21775" y="0"/>
                  </a:cubicBezTo>
                  <a:close/>
                </a:path>
              </a:pathLst>
            </a:custGeom>
            <a:blipFill>
              <a:blip r:embed="rId4"/>
              <a:stretch>
                <a:fillRect l="-16841" r="-16841"/>
              </a:stretch>
            </a:blipFill>
          </p:spPr>
        </p:sp>
      </p:grpSp>
      <p:sp>
        <p:nvSpPr>
          <p:cNvPr id="5" name="Freeform 5"/>
          <p:cNvSpPr/>
          <p:nvPr/>
        </p:nvSpPr>
        <p:spPr>
          <a:xfrm rot="1184083">
            <a:off x="6148415" y="7323896"/>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5">
              <a:alphaModFix amt="19999"/>
            </a:blip>
            <a:stretch>
              <a:fillRect/>
            </a:stretch>
          </a:blipFill>
        </p:spPr>
      </p:sp>
      <p:grpSp>
        <p:nvGrpSpPr>
          <p:cNvPr id="6" name="Group 6"/>
          <p:cNvGrpSpPr/>
          <p:nvPr/>
        </p:nvGrpSpPr>
        <p:grpSpPr>
          <a:xfrm>
            <a:off x="16873092" y="4638294"/>
            <a:ext cx="1010230" cy="101023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8" name="TextBox 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9" name="Group 9"/>
          <p:cNvGrpSpPr/>
          <p:nvPr/>
        </p:nvGrpSpPr>
        <p:grpSpPr>
          <a:xfrm>
            <a:off x="17005419" y="6181924"/>
            <a:ext cx="745577" cy="74557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2" name="Group 12"/>
          <p:cNvGrpSpPr/>
          <p:nvPr/>
        </p:nvGrpSpPr>
        <p:grpSpPr>
          <a:xfrm>
            <a:off x="17005419" y="3357542"/>
            <a:ext cx="745577" cy="74557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4" name="TextBox 14"/>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5" name="TextBox 15"/>
          <p:cNvSpPr txBox="1"/>
          <p:nvPr/>
        </p:nvSpPr>
        <p:spPr>
          <a:xfrm>
            <a:off x="5490379" y="2339002"/>
            <a:ext cx="7071608" cy="1018540"/>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Conclusion</a:t>
            </a:r>
          </a:p>
        </p:txBody>
      </p:sp>
      <p:sp>
        <p:nvSpPr>
          <p:cNvPr id="16" name="TextBox 16"/>
          <p:cNvSpPr txBox="1"/>
          <p:nvPr/>
        </p:nvSpPr>
        <p:spPr>
          <a:xfrm>
            <a:off x="629391" y="4238742"/>
            <a:ext cx="7066372" cy="4784725"/>
          </a:xfrm>
          <a:prstGeom prst="rect">
            <a:avLst/>
          </a:prstGeom>
        </p:spPr>
        <p:txBody>
          <a:bodyPr lIns="0" tIns="0" rIns="0" bIns="0" rtlCol="0" anchor="t">
            <a:spAutoFit/>
          </a:bodyPr>
          <a:lstStyle/>
          <a:p>
            <a:pPr algn="just">
              <a:lnSpc>
                <a:spcPts val="4249"/>
              </a:lnSpc>
            </a:pPr>
            <a:r>
              <a:rPr lang="en-US" sz="2499">
                <a:solidFill>
                  <a:srgbClr val="F4F4F4"/>
                </a:solidFill>
                <a:latin typeface="Poppins"/>
                <a:ea typeface="Poppins"/>
                <a:cs typeface="Poppins"/>
                <a:sym typeface="Poppins"/>
              </a:rPr>
              <a:t>The store is strong in the FMCG market, especially in beverages and personal care. Kuala Lumpur and Johor Bahru lead in sales, while Penang and Malacca are growth opportunities. By improving regional marketing, running festive promotions, and upgrading digital payments, the store can attract more customers and increase profits.</a:t>
            </a:r>
          </a:p>
        </p:txBody>
      </p:sp>
      <p:sp>
        <p:nvSpPr>
          <p:cNvPr id="17" name="TextBox 17"/>
          <p:cNvSpPr txBox="1"/>
          <p:nvPr/>
        </p:nvSpPr>
        <p:spPr>
          <a:xfrm>
            <a:off x="16873092" y="4964560"/>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18" name="TextBox 18"/>
          <p:cNvSpPr txBox="1"/>
          <p:nvPr/>
        </p:nvSpPr>
        <p:spPr>
          <a:xfrm>
            <a:off x="17005419" y="6422854"/>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19" name="TextBox 19"/>
          <p:cNvSpPr txBox="1"/>
          <p:nvPr/>
        </p:nvSpPr>
        <p:spPr>
          <a:xfrm>
            <a:off x="17005419" y="3603326"/>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8900" r="-8900"/>
            </a:stretch>
          </a:blipFill>
        </p:spPr>
      </p:sp>
      <p:sp>
        <p:nvSpPr>
          <p:cNvPr id="3" name="Freeform 3"/>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184083">
            <a:off x="6266232" y="1272574"/>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5">
              <a:alphaModFix amt="19999"/>
            </a:blip>
            <a:stretch>
              <a:fillRect/>
            </a:stretch>
          </a:blipFill>
        </p:spPr>
      </p:sp>
      <p:grpSp>
        <p:nvGrpSpPr>
          <p:cNvPr id="5" name="Group 5"/>
          <p:cNvGrpSpPr/>
          <p:nvPr/>
        </p:nvGrpSpPr>
        <p:grpSpPr>
          <a:xfrm>
            <a:off x="11276984" y="2560493"/>
            <a:ext cx="3703474" cy="6217739"/>
            <a:chOff x="0" y="0"/>
            <a:chExt cx="2325764" cy="3904711"/>
          </a:xfrm>
        </p:grpSpPr>
        <p:sp>
          <p:nvSpPr>
            <p:cNvPr id="6" name="Freeform 6"/>
            <p:cNvSpPr/>
            <p:nvPr/>
          </p:nvSpPr>
          <p:spPr>
            <a:xfrm>
              <a:off x="0" y="0"/>
              <a:ext cx="2325764" cy="3904711"/>
            </a:xfrm>
            <a:custGeom>
              <a:avLst/>
              <a:gdLst/>
              <a:ahLst/>
              <a:cxnLst/>
              <a:rect l="l" t="t" r="r" b="b"/>
              <a:pathLst>
                <a:path w="2325764" h="3904711">
                  <a:moveTo>
                    <a:pt x="58468" y="0"/>
                  </a:moveTo>
                  <a:lnTo>
                    <a:pt x="2267296" y="0"/>
                  </a:lnTo>
                  <a:cubicBezTo>
                    <a:pt x="2299587" y="0"/>
                    <a:pt x="2325764" y="26177"/>
                    <a:pt x="2325764" y="58468"/>
                  </a:cubicBezTo>
                  <a:lnTo>
                    <a:pt x="2325764" y="3846243"/>
                  </a:lnTo>
                  <a:cubicBezTo>
                    <a:pt x="2325764" y="3861750"/>
                    <a:pt x="2319604" y="3876621"/>
                    <a:pt x="2308639" y="3887586"/>
                  </a:cubicBezTo>
                  <a:cubicBezTo>
                    <a:pt x="2297674" y="3898551"/>
                    <a:pt x="2282803" y="3904711"/>
                    <a:pt x="2267296" y="3904711"/>
                  </a:cubicBezTo>
                  <a:lnTo>
                    <a:pt x="58468" y="3904711"/>
                  </a:lnTo>
                  <a:cubicBezTo>
                    <a:pt x="26177" y="3904711"/>
                    <a:pt x="0" y="3878534"/>
                    <a:pt x="0" y="3846243"/>
                  </a:cubicBezTo>
                  <a:lnTo>
                    <a:pt x="0" y="58468"/>
                  </a:lnTo>
                  <a:cubicBezTo>
                    <a:pt x="0" y="42961"/>
                    <a:pt x="6160" y="28090"/>
                    <a:pt x="17125" y="17125"/>
                  </a:cubicBezTo>
                  <a:cubicBezTo>
                    <a:pt x="28090" y="6160"/>
                    <a:pt x="42961" y="0"/>
                    <a:pt x="58468"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7" name="TextBox 7"/>
            <p:cNvSpPr txBox="1"/>
            <p:nvPr/>
          </p:nvSpPr>
          <p:spPr>
            <a:xfrm>
              <a:off x="0" y="-38100"/>
              <a:ext cx="2325764" cy="3942811"/>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507290" y="2734607"/>
            <a:ext cx="3242862" cy="5828015"/>
            <a:chOff x="0" y="0"/>
            <a:chExt cx="566691" cy="1018448"/>
          </a:xfrm>
        </p:grpSpPr>
        <p:sp>
          <p:nvSpPr>
            <p:cNvPr id="9" name="Freeform 9"/>
            <p:cNvSpPr/>
            <p:nvPr/>
          </p:nvSpPr>
          <p:spPr>
            <a:xfrm>
              <a:off x="0" y="0"/>
              <a:ext cx="566691" cy="1018448"/>
            </a:xfrm>
            <a:custGeom>
              <a:avLst/>
              <a:gdLst/>
              <a:ahLst/>
              <a:cxnLst/>
              <a:rect l="l" t="t" r="r" b="b"/>
              <a:pathLst>
                <a:path w="566691" h="1018448">
                  <a:moveTo>
                    <a:pt x="54910" y="0"/>
                  </a:moveTo>
                  <a:lnTo>
                    <a:pt x="511782" y="0"/>
                  </a:lnTo>
                  <a:cubicBezTo>
                    <a:pt x="542107" y="0"/>
                    <a:pt x="566691" y="24584"/>
                    <a:pt x="566691" y="54910"/>
                  </a:cubicBezTo>
                  <a:lnTo>
                    <a:pt x="566691" y="963538"/>
                  </a:lnTo>
                  <a:cubicBezTo>
                    <a:pt x="566691" y="993864"/>
                    <a:pt x="542107" y="1018448"/>
                    <a:pt x="511782" y="1018448"/>
                  </a:cubicBezTo>
                  <a:lnTo>
                    <a:pt x="54910" y="1018448"/>
                  </a:lnTo>
                  <a:cubicBezTo>
                    <a:pt x="24584" y="1018448"/>
                    <a:pt x="0" y="993864"/>
                    <a:pt x="0" y="963538"/>
                  </a:cubicBezTo>
                  <a:lnTo>
                    <a:pt x="0" y="54910"/>
                  </a:lnTo>
                  <a:cubicBezTo>
                    <a:pt x="0" y="24584"/>
                    <a:pt x="24584" y="0"/>
                    <a:pt x="54910" y="0"/>
                  </a:cubicBezTo>
                  <a:close/>
                </a:path>
              </a:pathLst>
            </a:custGeom>
            <a:blipFill>
              <a:blip r:embed="rId6"/>
              <a:stretch>
                <a:fillRect l="-39859" r="-39859"/>
              </a:stretch>
            </a:blipFill>
          </p:spPr>
        </p:sp>
      </p:grpSp>
      <p:grpSp>
        <p:nvGrpSpPr>
          <p:cNvPr id="10" name="Group 10"/>
          <p:cNvGrpSpPr/>
          <p:nvPr/>
        </p:nvGrpSpPr>
        <p:grpSpPr>
          <a:xfrm>
            <a:off x="16249070" y="4638385"/>
            <a:ext cx="1010230" cy="101023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2" name="TextBox 12"/>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3" name="Group 13"/>
          <p:cNvGrpSpPr/>
          <p:nvPr/>
        </p:nvGrpSpPr>
        <p:grpSpPr>
          <a:xfrm>
            <a:off x="16381397" y="6183699"/>
            <a:ext cx="745577" cy="74557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6" name="Group 16"/>
          <p:cNvGrpSpPr/>
          <p:nvPr/>
        </p:nvGrpSpPr>
        <p:grpSpPr>
          <a:xfrm>
            <a:off x="16381397" y="3357724"/>
            <a:ext cx="745577" cy="7455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8" name="TextBox 1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9" name="TextBox 19"/>
          <p:cNvSpPr txBox="1"/>
          <p:nvPr/>
        </p:nvSpPr>
        <p:spPr>
          <a:xfrm>
            <a:off x="2053752" y="4424277"/>
            <a:ext cx="8166308" cy="1505122"/>
          </a:xfrm>
          <a:prstGeom prst="rect">
            <a:avLst/>
          </a:prstGeom>
        </p:spPr>
        <p:txBody>
          <a:bodyPr lIns="0" tIns="0" rIns="0" bIns="0" rtlCol="0" anchor="t">
            <a:spAutoFit/>
          </a:bodyPr>
          <a:lstStyle/>
          <a:p>
            <a:pPr algn="l">
              <a:lnSpc>
                <a:spcPts val="10732"/>
              </a:lnSpc>
            </a:pPr>
            <a:r>
              <a:rPr lang="en-US" sz="10319" b="1">
                <a:solidFill>
                  <a:srgbClr val="FFFFFF"/>
                </a:solidFill>
                <a:latin typeface="Poppins Bold"/>
                <a:ea typeface="Poppins Bold"/>
                <a:cs typeface="Poppins Bold"/>
                <a:sym typeface="Poppins Bold"/>
              </a:rPr>
              <a:t>Thank You</a:t>
            </a:r>
          </a:p>
        </p:txBody>
      </p:sp>
      <p:sp>
        <p:nvSpPr>
          <p:cNvPr id="20" name="TextBox 20"/>
          <p:cNvSpPr txBox="1"/>
          <p:nvPr/>
        </p:nvSpPr>
        <p:spPr>
          <a:xfrm>
            <a:off x="2053752" y="6427905"/>
            <a:ext cx="5098154" cy="425450"/>
          </a:xfrm>
          <a:prstGeom prst="rect">
            <a:avLst/>
          </a:prstGeom>
        </p:spPr>
        <p:txBody>
          <a:bodyPr lIns="0" tIns="0" rIns="0" bIns="0" rtlCol="0" anchor="t">
            <a:spAutoFit/>
          </a:bodyPr>
          <a:lstStyle/>
          <a:p>
            <a:pPr algn="just">
              <a:lnSpc>
                <a:spcPts val="3400"/>
              </a:lnSpc>
            </a:pPr>
            <a:r>
              <a:rPr lang="en-US" sz="2000" spc="644">
                <a:solidFill>
                  <a:srgbClr val="FFFFFF"/>
                </a:solidFill>
                <a:latin typeface="Poppins"/>
                <a:ea typeface="Poppins"/>
                <a:cs typeface="Poppins"/>
                <a:sym typeface="Poppins"/>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84083">
            <a:off x="9690483" y="3011312"/>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4">
              <a:alphaModFix amt="19999"/>
            </a:blip>
            <a:stretch>
              <a:fillRect/>
            </a:stretch>
          </a:blipFill>
        </p:spPr>
      </p:sp>
      <p:sp>
        <p:nvSpPr>
          <p:cNvPr id="4" name="TextBox 4"/>
          <p:cNvSpPr txBox="1"/>
          <p:nvPr/>
        </p:nvSpPr>
        <p:spPr>
          <a:xfrm>
            <a:off x="971470" y="2824324"/>
            <a:ext cx="8172530" cy="1104900"/>
          </a:xfrm>
          <a:prstGeom prst="rect">
            <a:avLst/>
          </a:prstGeom>
        </p:spPr>
        <p:txBody>
          <a:bodyPr lIns="0" tIns="0" rIns="0" bIns="0" rtlCol="0" anchor="t">
            <a:spAutoFit/>
          </a:bodyPr>
          <a:lstStyle/>
          <a:p>
            <a:pPr algn="l">
              <a:lnSpc>
                <a:spcPts val="7800"/>
              </a:lnSpc>
            </a:pPr>
            <a:r>
              <a:rPr lang="en-US" sz="7500" b="1">
                <a:solidFill>
                  <a:srgbClr val="FFFFFF"/>
                </a:solidFill>
                <a:latin typeface="Poppins Bold"/>
                <a:ea typeface="Poppins Bold"/>
                <a:cs typeface="Poppins Bold"/>
                <a:sym typeface="Poppins Bold"/>
              </a:rPr>
              <a:t>Introduction</a:t>
            </a:r>
          </a:p>
        </p:txBody>
      </p:sp>
      <p:grpSp>
        <p:nvGrpSpPr>
          <p:cNvPr id="5" name="Group 5"/>
          <p:cNvGrpSpPr/>
          <p:nvPr/>
        </p:nvGrpSpPr>
        <p:grpSpPr>
          <a:xfrm>
            <a:off x="10341047" y="2967571"/>
            <a:ext cx="3952330" cy="3734972"/>
            <a:chOff x="0" y="0"/>
            <a:chExt cx="2134886" cy="2017478"/>
          </a:xfrm>
        </p:grpSpPr>
        <p:sp>
          <p:nvSpPr>
            <p:cNvPr id="6" name="Freeform 6"/>
            <p:cNvSpPr/>
            <p:nvPr/>
          </p:nvSpPr>
          <p:spPr>
            <a:xfrm>
              <a:off x="0" y="0"/>
              <a:ext cx="2134886" cy="2017478"/>
            </a:xfrm>
            <a:custGeom>
              <a:avLst/>
              <a:gdLst/>
              <a:ahLst/>
              <a:cxnLst/>
              <a:rect l="l" t="t" r="r" b="b"/>
              <a:pathLst>
                <a:path w="2134886" h="2017478">
                  <a:moveTo>
                    <a:pt x="54786" y="0"/>
                  </a:moveTo>
                  <a:lnTo>
                    <a:pt x="2080100" y="0"/>
                  </a:lnTo>
                  <a:cubicBezTo>
                    <a:pt x="2094630" y="0"/>
                    <a:pt x="2108565" y="5772"/>
                    <a:pt x="2118839" y="16047"/>
                  </a:cubicBezTo>
                  <a:cubicBezTo>
                    <a:pt x="2129114" y="26321"/>
                    <a:pt x="2134886" y="40256"/>
                    <a:pt x="2134886" y="54786"/>
                  </a:cubicBezTo>
                  <a:lnTo>
                    <a:pt x="2134886" y="1962691"/>
                  </a:lnTo>
                  <a:cubicBezTo>
                    <a:pt x="2134886" y="1977222"/>
                    <a:pt x="2129114" y="1991157"/>
                    <a:pt x="2118839" y="2001431"/>
                  </a:cubicBezTo>
                  <a:cubicBezTo>
                    <a:pt x="2108565" y="2011706"/>
                    <a:pt x="2094630" y="2017478"/>
                    <a:pt x="2080100" y="2017478"/>
                  </a:cubicBezTo>
                  <a:lnTo>
                    <a:pt x="54786" y="2017478"/>
                  </a:lnTo>
                  <a:cubicBezTo>
                    <a:pt x="40256" y="2017478"/>
                    <a:pt x="26321" y="2011706"/>
                    <a:pt x="16047" y="2001431"/>
                  </a:cubicBezTo>
                  <a:cubicBezTo>
                    <a:pt x="5772" y="1991157"/>
                    <a:pt x="0" y="1977222"/>
                    <a:pt x="0" y="1962691"/>
                  </a:cubicBezTo>
                  <a:lnTo>
                    <a:pt x="0" y="54786"/>
                  </a:lnTo>
                  <a:cubicBezTo>
                    <a:pt x="0" y="40256"/>
                    <a:pt x="5772" y="26321"/>
                    <a:pt x="16047" y="16047"/>
                  </a:cubicBezTo>
                  <a:cubicBezTo>
                    <a:pt x="26321" y="5772"/>
                    <a:pt x="40256" y="0"/>
                    <a:pt x="5478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7" name="TextBox 7"/>
            <p:cNvSpPr txBox="1"/>
            <p:nvPr/>
          </p:nvSpPr>
          <p:spPr>
            <a:xfrm>
              <a:off x="0" y="-38100"/>
              <a:ext cx="2134886" cy="205557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762061" y="2940800"/>
            <a:ext cx="3150015" cy="2906225"/>
            <a:chOff x="0" y="0"/>
            <a:chExt cx="440491" cy="406400"/>
          </a:xfrm>
        </p:grpSpPr>
        <p:sp>
          <p:nvSpPr>
            <p:cNvPr id="9" name="Freeform 9"/>
            <p:cNvSpPr/>
            <p:nvPr/>
          </p:nvSpPr>
          <p:spPr>
            <a:xfrm>
              <a:off x="0" y="0"/>
              <a:ext cx="440491" cy="406400"/>
            </a:xfrm>
            <a:custGeom>
              <a:avLst/>
              <a:gdLst/>
              <a:ahLst/>
              <a:cxnLst/>
              <a:rect l="l" t="t" r="r" b="b"/>
              <a:pathLst>
                <a:path w="440491" h="406400">
                  <a:moveTo>
                    <a:pt x="56528" y="0"/>
                  </a:moveTo>
                  <a:lnTo>
                    <a:pt x="383963" y="0"/>
                  </a:lnTo>
                  <a:cubicBezTo>
                    <a:pt x="398955" y="0"/>
                    <a:pt x="413333" y="5956"/>
                    <a:pt x="423934" y="16557"/>
                  </a:cubicBezTo>
                  <a:cubicBezTo>
                    <a:pt x="434535" y="27158"/>
                    <a:pt x="440491" y="41536"/>
                    <a:pt x="440491" y="56528"/>
                  </a:cubicBezTo>
                  <a:lnTo>
                    <a:pt x="440491" y="349872"/>
                  </a:lnTo>
                  <a:cubicBezTo>
                    <a:pt x="440491" y="381092"/>
                    <a:pt x="415183" y="406400"/>
                    <a:pt x="383963" y="406400"/>
                  </a:cubicBezTo>
                  <a:lnTo>
                    <a:pt x="56528" y="406400"/>
                  </a:lnTo>
                  <a:cubicBezTo>
                    <a:pt x="25308" y="406400"/>
                    <a:pt x="0" y="381092"/>
                    <a:pt x="0" y="349872"/>
                  </a:cubicBezTo>
                  <a:lnTo>
                    <a:pt x="0" y="56528"/>
                  </a:lnTo>
                  <a:cubicBezTo>
                    <a:pt x="0" y="25308"/>
                    <a:pt x="25308" y="0"/>
                    <a:pt x="56528" y="0"/>
                  </a:cubicBezTo>
                  <a:close/>
                </a:path>
              </a:pathLst>
            </a:custGeom>
            <a:blipFill>
              <a:blip r:embed="rId5"/>
              <a:stretch>
                <a:fillRect t="-6482" b="-6482"/>
              </a:stretch>
            </a:blipFill>
          </p:spPr>
        </p:sp>
      </p:grpSp>
      <p:grpSp>
        <p:nvGrpSpPr>
          <p:cNvPr id="10" name="Group 10"/>
          <p:cNvGrpSpPr/>
          <p:nvPr/>
        </p:nvGrpSpPr>
        <p:grpSpPr>
          <a:xfrm>
            <a:off x="11326308" y="5868653"/>
            <a:ext cx="3150015" cy="2906225"/>
            <a:chOff x="0" y="0"/>
            <a:chExt cx="440491" cy="406400"/>
          </a:xfrm>
        </p:grpSpPr>
        <p:sp>
          <p:nvSpPr>
            <p:cNvPr id="11" name="Freeform 11"/>
            <p:cNvSpPr/>
            <p:nvPr/>
          </p:nvSpPr>
          <p:spPr>
            <a:xfrm>
              <a:off x="0" y="0"/>
              <a:ext cx="440491" cy="406400"/>
            </a:xfrm>
            <a:custGeom>
              <a:avLst/>
              <a:gdLst/>
              <a:ahLst/>
              <a:cxnLst/>
              <a:rect l="l" t="t" r="r" b="b"/>
              <a:pathLst>
                <a:path w="440491" h="406400">
                  <a:moveTo>
                    <a:pt x="56528" y="0"/>
                  </a:moveTo>
                  <a:lnTo>
                    <a:pt x="383963" y="0"/>
                  </a:lnTo>
                  <a:cubicBezTo>
                    <a:pt x="398955" y="0"/>
                    <a:pt x="413333" y="5956"/>
                    <a:pt x="423934" y="16557"/>
                  </a:cubicBezTo>
                  <a:cubicBezTo>
                    <a:pt x="434535" y="27158"/>
                    <a:pt x="440491" y="41536"/>
                    <a:pt x="440491" y="56528"/>
                  </a:cubicBezTo>
                  <a:lnTo>
                    <a:pt x="440491" y="349872"/>
                  </a:lnTo>
                  <a:cubicBezTo>
                    <a:pt x="440491" y="381092"/>
                    <a:pt x="415183" y="406400"/>
                    <a:pt x="383963" y="406400"/>
                  </a:cubicBezTo>
                  <a:lnTo>
                    <a:pt x="56528" y="406400"/>
                  </a:lnTo>
                  <a:cubicBezTo>
                    <a:pt x="25308" y="406400"/>
                    <a:pt x="0" y="381092"/>
                    <a:pt x="0" y="349872"/>
                  </a:cubicBezTo>
                  <a:lnTo>
                    <a:pt x="0" y="56528"/>
                  </a:lnTo>
                  <a:cubicBezTo>
                    <a:pt x="0" y="25308"/>
                    <a:pt x="25308" y="0"/>
                    <a:pt x="56528" y="0"/>
                  </a:cubicBezTo>
                  <a:close/>
                </a:path>
              </a:pathLst>
            </a:custGeom>
            <a:blipFill>
              <a:blip r:embed="rId6"/>
              <a:stretch>
                <a:fillRect t="-4194" b="-4194"/>
              </a:stretch>
            </a:blipFill>
          </p:spPr>
        </p:sp>
      </p:grpSp>
      <p:grpSp>
        <p:nvGrpSpPr>
          <p:cNvPr id="12" name="Group 12"/>
          <p:cNvGrpSpPr/>
          <p:nvPr/>
        </p:nvGrpSpPr>
        <p:grpSpPr>
          <a:xfrm>
            <a:off x="11326308" y="7940988"/>
            <a:ext cx="2967069" cy="807119"/>
            <a:chOff x="0" y="0"/>
            <a:chExt cx="418225" cy="113768"/>
          </a:xfrm>
        </p:grpSpPr>
        <p:sp>
          <p:nvSpPr>
            <p:cNvPr id="13" name="Freeform 13"/>
            <p:cNvSpPr/>
            <p:nvPr/>
          </p:nvSpPr>
          <p:spPr>
            <a:xfrm>
              <a:off x="0" y="0"/>
              <a:ext cx="418225" cy="113768"/>
            </a:xfrm>
            <a:custGeom>
              <a:avLst/>
              <a:gdLst/>
              <a:ahLst/>
              <a:cxnLst/>
              <a:rect l="l" t="t" r="r" b="b"/>
              <a:pathLst>
                <a:path w="418225" h="113768">
                  <a:moveTo>
                    <a:pt x="56884" y="0"/>
                  </a:moveTo>
                  <a:lnTo>
                    <a:pt x="361341" y="0"/>
                  </a:lnTo>
                  <a:cubicBezTo>
                    <a:pt x="376427" y="0"/>
                    <a:pt x="390896" y="5993"/>
                    <a:pt x="401564" y="16661"/>
                  </a:cubicBezTo>
                  <a:cubicBezTo>
                    <a:pt x="412232" y="27329"/>
                    <a:pt x="418225" y="41797"/>
                    <a:pt x="418225" y="56884"/>
                  </a:cubicBezTo>
                  <a:lnTo>
                    <a:pt x="418225" y="56884"/>
                  </a:lnTo>
                  <a:cubicBezTo>
                    <a:pt x="418225" y="88300"/>
                    <a:pt x="392757" y="113768"/>
                    <a:pt x="361341" y="113768"/>
                  </a:cubicBezTo>
                  <a:lnTo>
                    <a:pt x="56884" y="113768"/>
                  </a:lnTo>
                  <a:cubicBezTo>
                    <a:pt x="25468" y="113768"/>
                    <a:pt x="0" y="88300"/>
                    <a:pt x="0" y="56884"/>
                  </a:cubicBezTo>
                  <a:lnTo>
                    <a:pt x="0" y="56884"/>
                  </a:lnTo>
                  <a:cubicBezTo>
                    <a:pt x="0" y="25468"/>
                    <a:pt x="25468" y="0"/>
                    <a:pt x="5688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4" name="TextBox 14"/>
            <p:cNvSpPr txBox="1"/>
            <p:nvPr/>
          </p:nvSpPr>
          <p:spPr>
            <a:xfrm>
              <a:off x="0" y="-38100"/>
              <a:ext cx="418225" cy="15186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6249070" y="4638385"/>
            <a:ext cx="1010230" cy="101023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8" name="Group 18"/>
          <p:cNvGrpSpPr/>
          <p:nvPr/>
        </p:nvGrpSpPr>
        <p:grpSpPr>
          <a:xfrm>
            <a:off x="16381397" y="6183699"/>
            <a:ext cx="745577" cy="74557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20" name="TextBox 20"/>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21" name="Group 21"/>
          <p:cNvGrpSpPr/>
          <p:nvPr/>
        </p:nvGrpSpPr>
        <p:grpSpPr>
          <a:xfrm>
            <a:off x="16381397" y="3357724"/>
            <a:ext cx="745577" cy="74557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23" name="TextBox 23"/>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25" name="TextBox 25"/>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26" name="TextBox 26"/>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27" name="TextBox 27"/>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
        <p:nvSpPr>
          <p:cNvPr id="28" name="TextBox 28"/>
          <p:cNvSpPr txBox="1"/>
          <p:nvPr/>
        </p:nvSpPr>
        <p:spPr>
          <a:xfrm>
            <a:off x="1028700" y="5425135"/>
            <a:ext cx="7075161" cy="3119380"/>
          </a:xfrm>
          <a:prstGeom prst="rect">
            <a:avLst/>
          </a:prstGeom>
        </p:spPr>
        <p:txBody>
          <a:bodyPr lIns="0" tIns="0" rIns="0" bIns="0" rtlCol="0" anchor="t">
            <a:spAutoFit/>
          </a:bodyPr>
          <a:lstStyle/>
          <a:p>
            <a:pPr>
              <a:lnSpc>
                <a:spcPts val="3499"/>
              </a:lnSpc>
              <a:spcBef>
                <a:spcPct val="0"/>
              </a:spcBef>
            </a:pPr>
            <a:r>
              <a:rPr lang="en-US" sz="2499" dirty="0">
                <a:solidFill>
                  <a:srgbClr val="FFFFFF"/>
                </a:solidFill>
                <a:latin typeface="Poppins"/>
                <a:ea typeface="Poppins"/>
                <a:cs typeface="Poppins"/>
                <a:sym typeface="Poppins"/>
              </a:rPr>
              <a:t>We gathered retail sales transaction data from </a:t>
            </a:r>
            <a:r>
              <a:rPr lang="en-US" sz="2499" dirty="0" err="1">
                <a:solidFill>
                  <a:srgbClr val="FFFFFF"/>
                </a:solidFill>
                <a:latin typeface="Poppins"/>
                <a:ea typeface="Poppins"/>
                <a:cs typeface="Poppins"/>
                <a:sym typeface="Poppins"/>
              </a:rPr>
              <a:t>keggle</a:t>
            </a:r>
            <a:r>
              <a:rPr lang="en-US" sz="2499" dirty="0">
                <a:solidFill>
                  <a:srgbClr val="FFFFFF"/>
                </a:solidFill>
                <a:latin typeface="Poppins"/>
                <a:ea typeface="Poppins"/>
                <a:cs typeface="Poppins"/>
                <a:sym typeface="Poppins"/>
              </a:rPr>
              <a:t> and analyzed using pandas and some </a:t>
            </a:r>
            <a:r>
              <a:rPr lang="en-US" sz="2499" dirty="0" err="1">
                <a:solidFill>
                  <a:srgbClr val="FFFFFF"/>
                </a:solidFill>
                <a:latin typeface="Poppins"/>
                <a:ea typeface="Poppins"/>
                <a:cs typeface="Poppins"/>
                <a:sym typeface="Poppins"/>
              </a:rPr>
              <a:t>sql</a:t>
            </a:r>
            <a:r>
              <a:rPr lang="en-US" sz="2499" dirty="0">
                <a:solidFill>
                  <a:srgbClr val="FFFFFF"/>
                </a:solidFill>
                <a:latin typeface="Poppins"/>
                <a:ea typeface="Poppins"/>
                <a:cs typeface="Poppins"/>
                <a:sym typeface="Poppins"/>
              </a:rPr>
              <a:t>. The goal was to understand customer behavior, product performance, store location sales, and payment choices. This report shows current performance and points out areas for future growth.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F20573D2-BACF-6696-691D-C76A01610E4A}"/>
              </a:ext>
            </a:extLst>
          </p:cNvPr>
          <p:cNvSpPr/>
          <p:nvPr/>
        </p:nvSpPr>
        <p:spPr>
          <a:xfrm rot="-2394167">
            <a:off x="-782654" y="559229"/>
            <a:ext cx="6299001" cy="2961592"/>
          </a:xfrm>
          <a:custGeom>
            <a:avLst/>
            <a:gdLst/>
            <a:ahLst/>
            <a:cxnLst/>
            <a:rect l="l" t="t" r="r" b="b"/>
            <a:pathLst>
              <a:path w="6299001" h="2961592">
                <a:moveTo>
                  <a:pt x="0" y="0"/>
                </a:moveTo>
                <a:lnTo>
                  <a:pt x="6299001" y="0"/>
                </a:lnTo>
                <a:lnTo>
                  <a:pt x="6299001" y="2961592"/>
                </a:lnTo>
                <a:lnTo>
                  <a:pt x="0" y="2961592"/>
                </a:lnTo>
                <a:lnTo>
                  <a:pt x="0" y="0"/>
                </a:lnTo>
                <a:close/>
              </a:path>
            </a:pathLst>
          </a:custGeom>
          <a:blipFill>
            <a:blip r:embed="rId2">
              <a:alphaModFix amt="46000"/>
            </a:blip>
            <a:stretch>
              <a:fillRect l="-14068" t="-1403" b="-1403"/>
            </a:stretch>
          </a:blipFill>
        </p:spPr>
      </p:sp>
      <p:sp>
        <p:nvSpPr>
          <p:cNvPr id="5" name="Freeform 3">
            <a:extLst>
              <a:ext uri="{FF2B5EF4-FFF2-40B4-BE49-F238E27FC236}">
                <a16:creationId xmlns:a16="http://schemas.microsoft.com/office/drawing/2014/main" id="{D835292F-86C8-DAE8-0462-1C6A76D9A81A}"/>
              </a:ext>
            </a:extLst>
          </p:cNvPr>
          <p:cNvSpPr/>
          <p:nvPr/>
        </p:nvSpPr>
        <p:spPr>
          <a:xfrm>
            <a:off x="14127539" y="6632067"/>
            <a:ext cx="4160461" cy="3351062"/>
          </a:xfrm>
          <a:custGeom>
            <a:avLst/>
            <a:gdLst/>
            <a:ahLst/>
            <a:cxnLst/>
            <a:rect l="l" t="t" r="r" b="b"/>
            <a:pathLst>
              <a:path w="4160461" h="3351062">
                <a:moveTo>
                  <a:pt x="0" y="0"/>
                </a:moveTo>
                <a:lnTo>
                  <a:pt x="4160461" y="0"/>
                </a:lnTo>
                <a:lnTo>
                  <a:pt x="4160461" y="3351062"/>
                </a:lnTo>
                <a:lnTo>
                  <a:pt x="0" y="33510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4">
            <a:extLst>
              <a:ext uri="{FF2B5EF4-FFF2-40B4-BE49-F238E27FC236}">
                <a16:creationId xmlns:a16="http://schemas.microsoft.com/office/drawing/2014/main" id="{6088767F-53EE-03BC-02B6-EEE9B8C54D15}"/>
              </a:ext>
            </a:extLst>
          </p:cNvPr>
          <p:cNvSpPr/>
          <p:nvPr/>
        </p:nvSpPr>
        <p:spPr>
          <a:xfrm>
            <a:off x="455889" y="5539368"/>
            <a:ext cx="3020661" cy="4114800"/>
          </a:xfrm>
          <a:custGeom>
            <a:avLst/>
            <a:gdLst/>
            <a:ahLst/>
            <a:cxnLst/>
            <a:rect l="l" t="t" r="r" b="b"/>
            <a:pathLst>
              <a:path w="3020661" h="4114800">
                <a:moveTo>
                  <a:pt x="0" y="0"/>
                </a:moveTo>
                <a:lnTo>
                  <a:pt x="3020661" y="0"/>
                </a:lnTo>
                <a:lnTo>
                  <a:pt x="302066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5">
            <a:extLst>
              <a:ext uri="{FF2B5EF4-FFF2-40B4-BE49-F238E27FC236}">
                <a16:creationId xmlns:a16="http://schemas.microsoft.com/office/drawing/2014/main" id="{B18732D2-3D16-BAAA-C8F3-D0D9A2EA1D1C}"/>
              </a:ext>
            </a:extLst>
          </p:cNvPr>
          <p:cNvSpPr/>
          <p:nvPr/>
        </p:nvSpPr>
        <p:spPr>
          <a:xfrm>
            <a:off x="15428757" y="1273615"/>
            <a:ext cx="3200761" cy="4750666"/>
          </a:xfrm>
          <a:custGeom>
            <a:avLst/>
            <a:gdLst/>
            <a:ahLst/>
            <a:cxnLst/>
            <a:rect l="l" t="t" r="r" b="b"/>
            <a:pathLst>
              <a:path w="3200761" h="4750666">
                <a:moveTo>
                  <a:pt x="0" y="0"/>
                </a:moveTo>
                <a:lnTo>
                  <a:pt x="3200761" y="0"/>
                </a:lnTo>
                <a:lnTo>
                  <a:pt x="3200761" y="4750665"/>
                </a:lnTo>
                <a:lnTo>
                  <a:pt x="0" y="4750665"/>
                </a:lnTo>
                <a:lnTo>
                  <a:pt x="0" y="0"/>
                </a:lnTo>
                <a:close/>
              </a:path>
            </a:pathLst>
          </a:custGeom>
          <a:blipFill>
            <a:blip r:embed="rId7"/>
            <a:stretch>
              <a:fillRect/>
            </a:stretch>
          </a:blipFill>
        </p:spPr>
      </p:sp>
      <p:sp>
        <p:nvSpPr>
          <p:cNvPr id="8" name="TextBox 6">
            <a:extLst>
              <a:ext uri="{FF2B5EF4-FFF2-40B4-BE49-F238E27FC236}">
                <a16:creationId xmlns:a16="http://schemas.microsoft.com/office/drawing/2014/main" id="{6708452C-F53F-4740-381B-5D000D48E5F3}"/>
              </a:ext>
            </a:extLst>
          </p:cNvPr>
          <p:cNvSpPr txBox="1"/>
          <p:nvPr/>
        </p:nvSpPr>
        <p:spPr>
          <a:xfrm>
            <a:off x="3476550" y="1292665"/>
            <a:ext cx="11606560" cy="1834413"/>
          </a:xfrm>
          <a:prstGeom prst="rect">
            <a:avLst/>
          </a:prstGeom>
        </p:spPr>
        <p:txBody>
          <a:bodyPr lIns="0" tIns="0" rIns="0" bIns="0" rtlCol="0" anchor="t">
            <a:spAutoFit/>
          </a:bodyPr>
          <a:lstStyle/>
          <a:p>
            <a:pPr algn="ctr">
              <a:lnSpc>
                <a:spcPts val="2430"/>
              </a:lnSpc>
            </a:pPr>
            <a:r>
              <a:rPr lang="en-US" sz="2337" b="1" dirty="0">
                <a:solidFill>
                  <a:srgbClr val="FFFFFF"/>
                </a:solidFill>
                <a:latin typeface="Poppins Bold"/>
                <a:ea typeface="Poppins Bold"/>
                <a:cs typeface="Poppins Bold"/>
                <a:sym typeface="Poppins Bold"/>
              </a:rPr>
              <a:t>What are the best-selling products?</a:t>
            </a:r>
          </a:p>
          <a:p>
            <a:pPr algn="ctr">
              <a:lnSpc>
                <a:spcPts val="2430"/>
              </a:lnSpc>
              <a:spcBef>
                <a:spcPct val="0"/>
              </a:spcBef>
            </a:pPr>
            <a:r>
              <a:rPr lang="en-US" sz="2337" b="1" dirty="0">
                <a:solidFill>
                  <a:srgbClr val="FFFFFF"/>
                </a:solidFill>
                <a:latin typeface="Poppins Bold"/>
                <a:ea typeface="Poppins Bold"/>
                <a:cs typeface="Poppins Bold"/>
                <a:sym typeface="Poppins Bold"/>
              </a:rPr>
              <a:t>Problem:    Retailer does not know which categories contribute most to sales.</a:t>
            </a:r>
          </a:p>
          <a:p>
            <a:pPr algn="ctr">
              <a:lnSpc>
                <a:spcPts val="2430"/>
              </a:lnSpc>
              <a:spcBef>
                <a:spcPct val="0"/>
              </a:spcBef>
            </a:pPr>
            <a:r>
              <a:rPr lang="en-US" sz="2337" b="1" dirty="0">
                <a:solidFill>
                  <a:srgbClr val="FFFFFF"/>
                </a:solidFill>
                <a:latin typeface="Poppins Bold"/>
                <a:ea typeface="Poppins Bold"/>
                <a:cs typeface="Poppins Bold"/>
                <a:sym typeface="Poppins Bold"/>
              </a:rPr>
              <a:t>Solution: Analyze sales totals by product to find top contributors.</a:t>
            </a:r>
          </a:p>
          <a:p>
            <a:pPr algn="ctr">
              <a:lnSpc>
                <a:spcPts val="2430"/>
              </a:lnSpc>
              <a:spcBef>
                <a:spcPct val="0"/>
              </a:spcBef>
            </a:pPr>
            <a:r>
              <a:rPr lang="en-US" sz="2337" b="1" dirty="0">
                <a:solidFill>
                  <a:srgbClr val="FFFFFF"/>
                </a:solidFill>
                <a:latin typeface="Poppins Bold"/>
                <a:ea typeface="Poppins Bold"/>
                <a:cs typeface="Poppins Bold"/>
                <a:sym typeface="Poppins Bold"/>
              </a:rPr>
              <a:t>Action: Focus promotions and inventory on best-performing categories.</a:t>
            </a:r>
          </a:p>
          <a:p>
            <a:pPr algn="ctr">
              <a:lnSpc>
                <a:spcPts val="2209"/>
              </a:lnSpc>
              <a:spcBef>
                <a:spcPct val="0"/>
              </a:spcBef>
            </a:pPr>
            <a:endParaRPr lang="en-US" sz="2337" b="1" dirty="0">
              <a:solidFill>
                <a:srgbClr val="FFFFFF"/>
              </a:solidFill>
              <a:latin typeface="Poppins Bold"/>
              <a:ea typeface="Poppins Bold"/>
              <a:cs typeface="Poppins Bold"/>
              <a:sym typeface="Poppins Bold"/>
            </a:endParaRPr>
          </a:p>
        </p:txBody>
      </p:sp>
      <p:sp>
        <p:nvSpPr>
          <p:cNvPr id="9" name="TextBox 7">
            <a:extLst>
              <a:ext uri="{FF2B5EF4-FFF2-40B4-BE49-F238E27FC236}">
                <a16:creationId xmlns:a16="http://schemas.microsoft.com/office/drawing/2014/main" id="{98E199A9-DE4A-267C-9917-D3D3ECAA1A51}"/>
              </a:ext>
            </a:extLst>
          </p:cNvPr>
          <p:cNvSpPr txBox="1"/>
          <p:nvPr/>
        </p:nvSpPr>
        <p:spPr>
          <a:xfrm>
            <a:off x="3204626" y="3842494"/>
            <a:ext cx="11878747" cy="2025835"/>
          </a:xfrm>
          <a:prstGeom prst="rect">
            <a:avLst/>
          </a:prstGeom>
        </p:spPr>
        <p:txBody>
          <a:bodyPr lIns="0" tIns="0" rIns="0" bIns="0" rtlCol="0" anchor="t">
            <a:spAutoFit/>
          </a:bodyPr>
          <a:lstStyle/>
          <a:p>
            <a:pPr algn="ctr">
              <a:lnSpc>
                <a:spcPts val="2284"/>
              </a:lnSpc>
              <a:spcBef>
                <a:spcPct val="0"/>
              </a:spcBef>
            </a:pPr>
            <a:r>
              <a:rPr lang="en-US" sz="2196" b="1">
                <a:solidFill>
                  <a:srgbClr val="FFFFFF"/>
                </a:solidFill>
                <a:latin typeface="Poppins Bold"/>
                <a:ea typeface="Poppins Bold"/>
                <a:cs typeface="Poppins Bold"/>
                <a:sym typeface="Poppins Bold"/>
              </a:rPr>
              <a:t>WHAT IS THE PREFERRED PAYMENT METHOD?</a:t>
            </a:r>
          </a:p>
          <a:p>
            <a:pPr algn="ctr">
              <a:lnSpc>
                <a:spcPts val="2284"/>
              </a:lnSpc>
              <a:spcBef>
                <a:spcPct val="0"/>
              </a:spcBef>
            </a:pPr>
            <a:endParaRPr lang="en-US" sz="2196" b="1">
              <a:solidFill>
                <a:srgbClr val="FFFFFF"/>
              </a:solidFill>
              <a:latin typeface="Poppins Bold"/>
              <a:ea typeface="Poppins Bold"/>
              <a:cs typeface="Poppins Bold"/>
              <a:sym typeface="Poppins Bold"/>
            </a:endParaRPr>
          </a:p>
          <a:p>
            <a:pPr algn="ctr">
              <a:lnSpc>
                <a:spcPts val="2284"/>
              </a:lnSpc>
              <a:spcBef>
                <a:spcPct val="0"/>
              </a:spcBef>
            </a:pPr>
            <a:r>
              <a:rPr lang="en-US" sz="2196" b="1">
                <a:solidFill>
                  <a:srgbClr val="FFFFFF"/>
                </a:solidFill>
                <a:latin typeface="Poppins Bold"/>
                <a:ea typeface="Poppins Bold"/>
                <a:cs typeface="Poppins Bold"/>
                <a:sym typeface="Poppins Bold"/>
              </a:rPr>
              <a:t>Problem: Retailer is unsure which payment method customers prefer.</a:t>
            </a:r>
          </a:p>
          <a:p>
            <a:pPr algn="ctr">
              <a:lnSpc>
                <a:spcPts val="2284"/>
              </a:lnSpc>
              <a:spcBef>
                <a:spcPct val="0"/>
              </a:spcBef>
            </a:pPr>
            <a:r>
              <a:rPr lang="en-US" sz="2196" b="1">
                <a:solidFill>
                  <a:srgbClr val="FFFFFF"/>
                </a:solidFill>
                <a:latin typeface="Poppins Bold"/>
                <a:ea typeface="Poppins Bold"/>
                <a:cs typeface="Poppins Bold"/>
                <a:sym typeface="Poppins Bold"/>
              </a:rPr>
              <a:t>Solution: Compare transactions and revenue across payment types.</a:t>
            </a:r>
          </a:p>
          <a:p>
            <a:pPr algn="ctr">
              <a:lnSpc>
                <a:spcPts val="2284"/>
              </a:lnSpc>
              <a:spcBef>
                <a:spcPct val="0"/>
              </a:spcBef>
            </a:pPr>
            <a:r>
              <a:rPr lang="en-US" sz="2196" b="1">
                <a:solidFill>
                  <a:srgbClr val="FFFFFF"/>
                </a:solidFill>
                <a:latin typeface="Poppins Bold"/>
                <a:ea typeface="Poppins Bold"/>
                <a:cs typeface="Poppins Bold"/>
                <a:sym typeface="Poppins Bold"/>
              </a:rPr>
              <a:t>Action: Expand popular options (e.g., E-Wallets), create promotions with providers.</a:t>
            </a:r>
          </a:p>
          <a:p>
            <a:pPr algn="ctr">
              <a:lnSpc>
                <a:spcPts val="2284"/>
              </a:lnSpc>
              <a:spcBef>
                <a:spcPct val="0"/>
              </a:spcBef>
            </a:pPr>
            <a:endParaRPr lang="en-US" sz="2196" b="1">
              <a:solidFill>
                <a:srgbClr val="FFFFFF"/>
              </a:solidFill>
              <a:latin typeface="Poppins Bold"/>
              <a:ea typeface="Poppins Bold"/>
              <a:cs typeface="Poppins Bold"/>
              <a:sym typeface="Poppins Bold"/>
            </a:endParaRPr>
          </a:p>
          <a:p>
            <a:pPr algn="ctr">
              <a:lnSpc>
                <a:spcPts val="2284"/>
              </a:lnSpc>
              <a:spcBef>
                <a:spcPct val="0"/>
              </a:spcBef>
            </a:pPr>
            <a:endParaRPr lang="en-US" sz="2196" b="1">
              <a:solidFill>
                <a:srgbClr val="FFFFFF"/>
              </a:solidFill>
              <a:latin typeface="Poppins Bold"/>
              <a:ea typeface="Poppins Bold"/>
              <a:cs typeface="Poppins Bold"/>
              <a:sym typeface="Poppins Bold"/>
            </a:endParaRPr>
          </a:p>
        </p:txBody>
      </p:sp>
      <p:sp>
        <p:nvSpPr>
          <p:cNvPr id="10" name="TextBox 8">
            <a:extLst>
              <a:ext uri="{FF2B5EF4-FFF2-40B4-BE49-F238E27FC236}">
                <a16:creationId xmlns:a16="http://schemas.microsoft.com/office/drawing/2014/main" id="{ACED69A2-DFF5-8266-2055-2CC99155DB34}"/>
              </a:ext>
            </a:extLst>
          </p:cNvPr>
          <p:cNvSpPr txBox="1"/>
          <p:nvPr/>
        </p:nvSpPr>
        <p:spPr>
          <a:xfrm>
            <a:off x="4160461" y="6488037"/>
            <a:ext cx="9967079" cy="1831340"/>
          </a:xfrm>
          <a:prstGeom prst="rect">
            <a:avLst/>
          </a:prstGeom>
        </p:spPr>
        <p:txBody>
          <a:bodyPr lIns="0" tIns="0" rIns="0" bIns="0" rtlCol="0" anchor="t">
            <a:spAutoFit/>
          </a:bodyPr>
          <a:lstStyle/>
          <a:p>
            <a:pPr algn="ctr">
              <a:lnSpc>
                <a:spcPts val="2080"/>
              </a:lnSpc>
            </a:pPr>
            <a:endParaRPr/>
          </a:p>
          <a:p>
            <a:pPr algn="ctr">
              <a:lnSpc>
                <a:spcPts val="2080"/>
              </a:lnSpc>
            </a:pPr>
            <a:endParaRPr/>
          </a:p>
          <a:p>
            <a:pPr algn="ctr">
              <a:lnSpc>
                <a:spcPts val="2080"/>
              </a:lnSpc>
              <a:spcBef>
                <a:spcPct val="0"/>
              </a:spcBef>
            </a:pPr>
            <a:r>
              <a:rPr lang="en-US" sz="2000" b="1">
                <a:solidFill>
                  <a:srgbClr val="FFFFFF"/>
                </a:solidFill>
                <a:latin typeface="Poppins Bold"/>
                <a:ea typeface="Poppins Bold"/>
                <a:cs typeface="Poppins Bold"/>
                <a:sym typeface="Poppins Bold"/>
              </a:rPr>
              <a:t>WHICH STORE LOCATION PERFORMS BEST?</a:t>
            </a:r>
          </a:p>
          <a:p>
            <a:pPr algn="ctr">
              <a:lnSpc>
                <a:spcPts val="2080"/>
              </a:lnSpc>
              <a:spcBef>
                <a:spcPct val="0"/>
              </a:spcBef>
            </a:pPr>
            <a:endParaRPr lang="en-US" sz="2000" b="1">
              <a:solidFill>
                <a:srgbClr val="FFFFFF"/>
              </a:solidFill>
              <a:latin typeface="Poppins Bold"/>
              <a:ea typeface="Poppins Bold"/>
              <a:cs typeface="Poppins Bold"/>
              <a:sym typeface="Poppins Bold"/>
            </a:endParaRPr>
          </a:p>
          <a:p>
            <a:pPr algn="ctr">
              <a:lnSpc>
                <a:spcPts val="2080"/>
              </a:lnSpc>
              <a:spcBef>
                <a:spcPct val="0"/>
              </a:spcBef>
            </a:pPr>
            <a:r>
              <a:rPr lang="en-US" sz="2000" b="1">
                <a:solidFill>
                  <a:srgbClr val="FFFFFF"/>
                </a:solidFill>
                <a:latin typeface="Poppins Bold"/>
                <a:ea typeface="Poppins Bold"/>
                <a:cs typeface="Poppins Bold"/>
                <a:sym typeface="Poppins Bold"/>
              </a:rPr>
              <a:t>Problem: Retailer does not know which branch is most profitable.</a:t>
            </a:r>
          </a:p>
          <a:p>
            <a:pPr algn="ctr">
              <a:lnSpc>
                <a:spcPts val="2080"/>
              </a:lnSpc>
              <a:spcBef>
                <a:spcPct val="0"/>
              </a:spcBef>
            </a:pPr>
            <a:r>
              <a:rPr lang="en-US" sz="2000" b="1">
                <a:solidFill>
                  <a:srgbClr val="FFFFFF"/>
                </a:solidFill>
                <a:latin typeface="Poppins Bold"/>
                <a:ea typeface="Poppins Bold"/>
                <a:cs typeface="Poppins Bold"/>
                <a:sym typeface="Poppins Bold"/>
              </a:rPr>
              <a:t>Solution: Compare revenue and transactions by location.</a:t>
            </a:r>
          </a:p>
          <a:p>
            <a:pPr algn="ctr">
              <a:lnSpc>
                <a:spcPts val="2080"/>
              </a:lnSpc>
              <a:spcBef>
                <a:spcPct val="0"/>
              </a:spcBef>
            </a:pPr>
            <a:r>
              <a:rPr lang="en-US" sz="2000" b="1">
                <a:solidFill>
                  <a:srgbClr val="FFFFFF"/>
                </a:solidFill>
                <a:latin typeface="Poppins Bold"/>
                <a:ea typeface="Poppins Bold"/>
                <a:cs typeface="Poppins Bold"/>
                <a:sym typeface="Poppins Bold"/>
              </a:rPr>
              <a:t>Action: Increase stock in high-demand stores, investigate weaker branches.</a:t>
            </a:r>
          </a:p>
        </p:txBody>
      </p:sp>
    </p:spTree>
    <p:extLst>
      <p:ext uri="{BB962C8B-B14F-4D97-AF65-F5344CB8AC3E}">
        <p14:creationId xmlns:p14="http://schemas.microsoft.com/office/powerpoint/2010/main" val="3727764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13355" y="-1072128"/>
            <a:ext cx="11357123" cy="5778486"/>
            <a:chOff x="0" y="0"/>
            <a:chExt cx="6134649" cy="3121299"/>
          </a:xfrm>
        </p:grpSpPr>
        <p:sp>
          <p:nvSpPr>
            <p:cNvPr id="3" name="Freeform 3"/>
            <p:cNvSpPr/>
            <p:nvPr/>
          </p:nvSpPr>
          <p:spPr>
            <a:xfrm>
              <a:off x="0" y="0"/>
              <a:ext cx="6134649" cy="3121299"/>
            </a:xfrm>
            <a:custGeom>
              <a:avLst/>
              <a:gdLst/>
              <a:ahLst/>
              <a:cxnLst/>
              <a:rect l="l" t="t" r="r" b="b"/>
              <a:pathLst>
                <a:path w="6134649" h="312129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4" name="TextBox 4"/>
            <p:cNvSpPr txBox="1"/>
            <p:nvPr/>
          </p:nvSpPr>
          <p:spPr>
            <a:xfrm>
              <a:off x="0" y="-38100"/>
              <a:ext cx="6134649" cy="315939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413355" y="94004"/>
            <a:ext cx="4565789" cy="4584330"/>
            <a:chOff x="0" y="0"/>
            <a:chExt cx="404756" cy="406400"/>
          </a:xfrm>
        </p:grpSpPr>
        <p:sp>
          <p:nvSpPr>
            <p:cNvPr id="6" name="Freeform 6"/>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2"/>
              <a:stretch>
                <a:fillRect l="-47957" r="-47957"/>
              </a:stretch>
            </a:blipFill>
          </p:spPr>
        </p:sp>
      </p:grpSp>
      <p:grpSp>
        <p:nvGrpSpPr>
          <p:cNvPr id="7" name="Group 7"/>
          <p:cNvGrpSpPr/>
          <p:nvPr/>
        </p:nvGrpSpPr>
        <p:grpSpPr>
          <a:xfrm>
            <a:off x="13169914" y="98648"/>
            <a:ext cx="4565789" cy="4584330"/>
            <a:chOff x="0" y="0"/>
            <a:chExt cx="404756" cy="406400"/>
          </a:xfrm>
        </p:grpSpPr>
        <p:sp>
          <p:nvSpPr>
            <p:cNvPr id="8" name="Freeform 8"/>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17626" r="-17626"/>
              </a:stretch>
            </a:blipFill>
          </p:spPr>
        </p:sp>
      </p:grpSp>
      <p:sp>
        <p:nvSpPr>
          <p:cNvPr id="9" name="Freeform 9"/>
          <p:cNvSpPr/>
          <p:nvPr/>
        </p:nvSpPr>
        <p:spPr>
          <a:xfrm rot="-4564371">
            <a:off x="15451371" y="3490371"/>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4">
              <a:alphaModFix amt="19999"/>
            </a:blip>
            <a:stretch>
              <a:fillRect/>
            </a:stretch>
          </a:blipFill>
        </p:spPr>
      </p:sp>
      <p:sp>
        <p:nvSpPr>
          <p:cNvPr id="10" name="TextBox 10"/>
          <p:cNvSpPr txBox="1"/>
          <p:nvPr/>
        </p:nvSpPr>
        <p:spPr>
          <a:xfrm>
            <a:off x="2284189" y="2213264"/>
            <a:ext cx="3655501" cy="2465070"/>
          </a:xfrm>
          <a:prstGeom prst="rect">
            <a:avLst/>
          </a:prstGeom>
        </p:spPr>
        <p:txBody>
          <a:bodyPr lIns="0" tIns="0" rIns="0" bIns="0" rtlCol="0" anchor="t">
            <a:spAutoFit/>
          </a:bodyPr>
          <a:lstStyle/>
          <a:p>
            <a:pPr algn="l">
              <a:lnSpc>
                <a:spcPts val="6240"/>
              </a:lnSpc>
            </a:pPr>
            <a:r>
              <a:rPr lang="en-US" sz="6000" b="1">
                <a:solidFill>
                  <a:srgbClr val="FFFFFF"/>
                </a:solidFill>
                <a:latin typeface="Poppins Bold"/>
                <a:ea typeface="Poppins Bold"/>
                <a:cs typeface="Poppins Bold"/>
                <a:sym typeface="Poppins Bold"/>
              </a:rPr>
              <a:t>Top-Selling Products</a:t>
            </a:r>
          </a:p>
        </p:txBody>
      </p:sp>
      <p:sp>
        <p:nvSpPr>
          <p:cNvPr id="11" name="TextBox 11"/>
          <p:cNvSpPr txBox="1"/>
          <p:nvPr/>
        </p:nvSpPr>
        <p:spPr>
          <a:xfrm>
            <a:off x="3968637" y="6347624"/>
            <a:ext cx="9936081" cy="2168132"/>
          </a:xfrm>
          <a:prstGeom prst="rect">
            <a:avLst/>
          </a:prstGeom>
        </p:spPr>
        <p:txBody>
          <a:bodyPr lIns="0" tIns="0" rIns="0" bIns="0" rtlCol="0" anchor="t">
            <a:spAutoFit/>
          </a:bodyPr>
          <a:lstStyle/>
          <a:p>
            <a:pPr algn="just">
              <a:lnSpc>
                <a:spcPts val="4337"/>
              </a:lnSpc>
            </a:pPr>
            <a:r>
              <a:rPr lang="en-US" sz="2551">
                <a:solidFill>
                  <a:srgbClr val="FFFFFF"/>
                </a:solidFill>
                <a:latin typeface="Poppins"/>
                <a:ea typeface="Poppins"/>
                <a:cs typeface="Poppins"/>
                <a:sym typeface="Poppins"/>
              </a:rPr>
              <a:t>The best-selling products were beverages and personal care, making up over 40% of total sales. Snacks, groceries, and household products also sold well. This shows that customers focus on buying daily-use and convenient items.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84083">
            <a:off x="1691341" y="-1403373"/>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4">
              <a:alphaModFix amt="19999"/>
            </a:blip>
            <a:stretch>
              <a:fillRect/>
            </a:stretch>
          </a:blipFill>
        </p:spPr>
      </p:sp>
      <p:grpSp>
        <p:nvGrpSpPr>
          <p:cNvPr id="4" name="Group 4"/>
          <p:cNvGrpSpPr/>
          <p:nvPr/>
        </p:nvGrpSpPr>
        <p:grpSpPr>
          <a:xfrm>
            <a:off x="1028700" y="4899571"/>
            <a:ext cx="7125628" cy="4608767"/>
            <a:chOff x="0" y="0"/>
            <a:chExt cx="1212751" cy="784392"/>
          </a:xfrm>
        </p:grpSpPr>
        <p:sp>
          <p:nvSpPr>
            <p:cNvPr id="5" name="Freeform 5"/>
            <p:cNvSpPr/>
            <p:nvPr/>
          </p:nvSpPr>
          <p:spPr>
            <a:xfrm>
              <a:off x="0" y="0"/>
              <a:ext cx="1212751" cy="784392"/>
            </a:xfrm>
            <a:custGeom>
              <a:avLst/>
              <a:gdLst/>
              <a:ahLst/>
              <a:cxnLst/>
              <a:rect l="l" t="t" r="r" b="b"/>
              <a:pathLst>
                <a:path w="1212751" h="784392">
                  <a:moveTo>
                    <a:pt x="24989" y="0"/>
                  </a:moveTo>
                  <a:lnTo>
                    <a:pt x="1187762" y="0"/>
                  </a:lnTo>
                  <a:cubicBezTo>
                    <a:pt x="1194389" y="0"/>
                    <a:pt x="1200746" y="2633"/>
                    <a:pt x="1205432" y="7319"/>
                  </a:cubicBezTo>
                  <a:cubicBezTo>
                    <a:pt x="1210118" y="12006"/>
                    <a:pt x="1212751" y="18362"/>
                    <a:pt x="1212751" y="24989"/>
                  </a:cubicBezTo>
                  <a:lnTo>
                    <a:pt x="1212751" y="759403"/>
                  </a:lnTo>
                  <a:cubicBezTo>
                    <a:pt x="1212751" y="773204"/>
                    <a:pt x="1201563" y="784392"/>
                    <a:pt x="1187762" y="784392"/>
                  </a:cubicBezTo>
                  <a:lnTo>
                    <a:pt x="24989" y="784392"/>
                  </a:lnTo>
                  <a:cubicBezTo>
                    <a:pt x="11188" y="784392"/>
                    <a:pt x="0" y="773204"/>
                    <a:pt x="0" y="759403"/>
                  </a:cubicBezTo>
                  <a:lnTo>
                    <a:pt x="0" y="24989"/>
                  </a:lnTo>
                  <a:cubicBezTo>
                    <a:pt x="0" y="11188"/>
                    <a:pt x="11188" y="0"/>
                    <a:pt x="24989" y="0"/>
                  </a:cubicBezTo>
                  <a:close/>
                </a:path>
              </a:pathLst>
            </a:custGeom>
            <a:blipFill>
              <a:blip r:embed="rId5"/>
              <a:stretch>
                <a:fillRect t="-1577" b="-1577"/>
              </a:stretch>
            </a:blipFill>
          </p:spPr>
        </p:sp>
      </p:grpSp>
      <p:sp>
        <p:nvSpPr>
          <p:cNvPr id="6" name="TextBox 6"/>
          <p:cNvSpPr txBox="1"/>
          <p:nvPr/>
        </p:nvSpPr>
        <p:spPr>
          <a:xfrm>
            <a:off x="1595909" y="2401000"/>
            <a:ext cx="5946401" cy="1942465"/>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Descriptive Statistics</a:t>
            </a:r>
          </a:p>
        </p:txBody>
      </p:sp>
      <p:sp>
        <p:nvSpPr>
          <p:cNvPr id="7" name="TextBox 7"/>
          <p:cNvSpPr txBox="1"/>
          <p:nvPr/>
        </p:nvSpPr>
        <p:spPr>
          <a:xfrm>
            <a:off x="10039426" y="2961615"/>
            <a:ext cx="7217382" cy="6296685"/>
          </a:xfrm>
          <a:prstGeom prst="rect">
            <a:avLst/>
          </a:prstGeom>
        </p:spPr>
        <p:txBody>
          <a:bodyPr lIns="0" tIns="0" rIns="0" bIns="0" rtlCol="0" anchor="t">
            <a:spAutoFit/>
          </a:bodyPr>
          <a:lstStyle/>
          <a:p>
            <a:pPr algn="just">
              <a:lnSpc>
                <a:spcPts val="4976"/>
              </a:lnSpc>
            </a:pPr>
            <a:r>
              <a:rPr lang="en-US" sz="2927">
                <a:solidFill>
                  <a:srgbClr val="FFFFFF"/>
                </a:solidFill>
                <a:latin typeface="Poppins"/>
                <a:ea typeface="Poppins"/>
                <a:cs typeface="Poppins"/>
                <a:sym typeface="Poppins"/>
              </a:rPr>
              <a:t>On average, each customer bought about 3 items per visit. The average price per item was RM 17.42, with prices ranging from RM 2.50 to RM 50.00. The average sale per transaction was RM 52.90, while the highest sale reached RM 250.00. This shows the store focuses on FMCG products, which are bought often in small or medium amounts.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342520" y="3948449"/>
            <a:ext cx="7968281" cy="4923968"/>
            <a:chOff x="0" y="0"/>
            <a:chExt cx="1197699" cy="740113"/>
          </a:xfrm>
        </p:grpSpPr>
        <p:sp>
          <p:nvSpPr>
            <p:cNvPr id="4" name="Freeform 4"/>
            <p:cNvSpPr/>
            <p:nvPr/>
          </p:nvSpPr>
          <p:spPr>
            <a:xfrm>
              <a:off x="0" y="0"/>
              <a:ext cx="1197699" cy="740113"/>
            </a:xfrm>
            <a:custGeom>
              <a:avLst/>
              <a:gdLst/>
              <a:ahLst/>
              <a:cxnLst/>
              <a:rect l="l" t="t" r="r" b="b"/>
              <a:pathLst>
                <a:path w="1197699" h="740113">
                  <a:moveTo>
                    <a:pt x="22347" y="0"/>
                  </a:moveTo>
                  <a:lnTo>
                    <a:pt x="1175352" y="0"/>
                  </a:lnTo>
                  <a:cubicBezTo>
                    <a:pt x="1181279" y="0"/>
                    <a:pt x="1186963" y="2354"/>
                    <a:pt x="1191154" y="6545"/>
                  </a:cubicBezTo>
                  <a:cubicBezTo>
                    <a:pt x="1195345" y="10736"/>
                    <a:pt x="1197699" y="16420"/>
                    <a:pt x="1197699" y="22347"/>
                  </a:cubicBezTo>
                  <a:lnTo>
                    <a:pt x="1197699" y="717767"/>
                  </a:lnTo>
                  <a:cubicBezTo>
                    <a:pt x="1197699" y="723694"/>
                    <a:pt x="1195345" y="729377"/>
                    <a:pt x="1191154" y="733568"/>
                  </a:cubicBezTo>
                  <a:cubicBezTo>
                    <a:pt x="1186963" y="737759"/>
                    <a:pt x="1181279" y="740113"/>
                    <a:pt x="1175352" y="740113"/>
                  </a:cubicBezTo>
                  <a:lnTo>
                    <a:pt x="22347" y="740113"/>
                  </a:lnTo>
                  <a:cubicBezTo>
                    <a:pt x="16420" y="740113"/>
                    <a:pt x="10736" y="737759"/>
                    <a:pt x="6545" y="733568"/>
                  </a:cubicBezTo>
                  <a:cubicBezTo>
                    <a:pt x="2354" y="729377"/>
                    <a:pt x="0" y="723694"/>
                    <a:pt x="0" y="717767"/>
                  </a:cubicBezTo>
                  <a:lnTo>
                    <a:pt x="0" y="22347"/>
                  </a:lnTo>
                  <a:cubicBezTo>
                    <a:pt x="0" y="16420"/>
                    <a:pt x="2354" y="10736"/>
                    <a:pt x="6545" y="6545"/>
                  </a:cubicBezTo>
                  <a:cubicBezTo>
                    <a:pt x="10736" y="2354"/>
                    <a:pt x="16420" y="0"/>
                    <a:pt x="22347" y="0"/>
                  </a:cubicBezTo>
                  <a:close/>
                </a:path>
              </a:pathLst>
            </a:custGeom>
            <a:blipFill>
              <a:blip r:embed="rId4"/>
              <a:stretch>
                <a:fillRect l="-1092" r="-1092"/>
              </a:stretch>
            </a:blipFill>
          </p:spPr>
        </p:sp>
      </p:grpSp>
      <p:grpSp>
        <p:nvGrpSpPr>
          <p:cNvPr id="5" name="Group 5"/>
          <p:cNvGrpSpPr/>
          <p:nvPr/>
        </p:nvGrpSpPr>
        <p:grpSpPr>
          <a:xfrm>
            <a:off x="16619211" y="4600194"/>
            <a:ext cx="1010230" cy="101023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7" name="TextBox 7"/>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8" name="Group 8"/>
          <p:cNvGrpSpPr/>
          <p:nvPr/>
        </p:nvGrpSpPr>
        <p:grpSpPr>
          <a:xfrm>
            <a:off x="16751538" y="6181924"/>
            <a:ext cx="745577" cy="74557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0" name="TextBox 10"/>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1" name="Group 11"/>
          <p:cNvGrpSpPr/>
          <p:nvPr/>
        </p:nvGrpSpPr>
        <p:grpSpPr>
          <a:xfrm>
            <a:off x="16754185" y="3281342"/>
            <a:ext cx="745577" cy="74557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3" name="TextBox 13"/>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14" name="Freeform 14"/>
          <p:cNvSpPr/>
          <p:nvPr/>
        </p:nvSpPr>
        <p:spPr>
          <a:xfrm rot="1184083">
            <a:off x="11564967" y="-3218375"/>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5">
              <a:alphaModFix amt="19999"/>
            </a:blip>
            <a:stretch>
              <a:fillRect/>
            </a:stretch>
          </a:blipFill>
        </p:spPr>
      </p:sp>
      <p:sp>
        <p:nvSpPr>
          <p:cNvPr id="15" name="TextBox 15"/>
          <p:cNvSpPr txBox="1"/>
          <p:nvPr/>
        </p:nvSpPr>
        <p:spPr>
          <a:xfrm>
            <a:off x="3858775" y="2322021"/>
            <a:ext cx="8080725" cy="822195"/>
          </a:xfrm>
          <a:prstGeom prst="rect">
            <a:avLst/>
          </a:prstGeom>
        </p:spPr>
        <p:txBody>
          <a:bodyPr lIns="0" tIns="0" rIns="0" bIns="0" rtlCol="0" anchor="t">
            <a:spAutoFit/>
          </a:bodyPr>
          <a:lstStyle/>
          <a:p>
            <a:pPr algn="l">
              <a:lnSpc>
                <a:spcPts val="5888"/>
              </a:lnSpc>
            </a:pPr>
            <a:r>
              <a:rPr lang="en-US" sz="5662" b="1">
                <a:solidFill>
                  <a:srgbClr val="FFFFFF"/>
                </a:solidFill>
                <a:latin typeface="Poppins Bold"/>
                <a:ea typeface="Poppins Bold"/>
                <a:cs typeface="Poppins Bold"/>
                <a:sym typeface="Poppins Bold"/>
              </a:rPr>
              <a:t>Monthly Sales Trends</a:t>
            </a:r>
          </a:p>
        </p:txBody>
      </p:sp>
      <p:sp>
        <p:nvSpPr>
          <p:cNvPr id="16" name="TextBox 16"/>
          <p:cNvSpPr txBox="1"/>
          <p:nvPr/>
        </p:nvSpPr>
        <p:spPr>
          <a:xfrm>
            <a:off x="1028700" y="4210411"/>
            <a:ext cx="6262111" cy="4662006"/>
          </a:xfrm>
          <a:prstGeom prst="rect">
            <a:avLst/>
          </a:prstGeom>
        </p:spPr>
        <p:txBody>
          <a:bodyPr lIns="0" tIns="0" rIns="0" bIns="0" rtlCol="0" anchor="t">
            <a:spAutoFit/>
          </a:bodyPr>
          <a:lstStyle/>
          <a:p>
            <a:pPr algn="l">
              <a:lnSpc>
                <a:spcPts val="4655"/>
              </a:lnSpc>
            </a:pPr>
            <a:r>
              <a:rPr lang="en-US" sz="2738">
                <a:solidFill>
                  <a:srgbClr val="F4F4F4"/>
                </a:solidFill>
                <a:latin typeface="Poppins"/>
                <a:ea typeface="Poppins"/>
                <a:cs typeface="Poppins"/>
                <a:sym typeface="Poppins"/>
              </a:rPr>
              <a:t>Sales went up and down during the year, with higher sales during festivals, promotions, and holidays. The biggest sales came during Ramadan, Hari Raya, and year-end shopping. The store should plan promotions during these busy times to increase revenue.</a:t>
            </a:r>
          </a:p>
        </p:txBody>
      </p:sp>
      <p:sp>
        <p:nvSpPr>
          <p:cNvPr id="17" name="TextBox 17"/>
          <p:cNvSpPr txBox="1"/>
          <p:nvPr/>
        </p:nvSpPr>
        <p:spPr>
          <a:xfrm>
            <a:off x="16619211"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18" name="TextBox 18"/>
          <p:cNvSpPr txBox="1"/>
          <p:nvPr/>
        </p:nvSpPr>
        <p:spPr>
          <a:xfrm>
            <a:off x="16751538"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19" name="TextBox 19"/>
          <p:cNvSpPr txBox="1"/>
          <p:nvPr/>
        </p:nvSpPr>
        <p:spPr>
          <a:xfrm>
            <a:off x="16751538" y="3527126"/>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84083">
            <a:off x="6907187" y="2253725"/>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4">
              <a:alphaModFix amt="19999"/>
            </a:blip>
            <a:stretch>
              <a:fillRect/>
            </a:stretch>
          </a:blipFill>
        </p:spPr>
      </p:sp>
      <p:grpSp>
        <p:nvGrpSpPr>
          <p:cNvPr id="4" name="Group 4"/>
          <p:cNvGrpSpPr/>
          <p:nvPr/>
        </p:nvGrpSpPr>
        <p:grpSpPr>
          <a:xfrm>
            <a:off x="11085972" y="2158227"/>
            <a:ext cx="2632148" cy="2632148"/>
            <a:chOff x="0" y="0"/>
            <a:chExt cx="1652976" cy="1652976"/>
          </a:xfrm>
        </p:grpSpPr>
        <p:sp>
          <p:nvSpPr>
            <p:cNvPr id="5" name="Freeform 5"/>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6" name="TextBox 6"/>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1243947" y="2311499"/>
            <a:ext cx="2316198" cy="2325603"/>
            <a:chOff x="0" y="0"/>
            <a:chExt cx="404756" cy="406400"/>
          </a:xfrm>
        </p:grpSpPr>
        <p:sp>
          <p:nvSpPr>
            <p:cNvPr id="8" name="Freeform 8"/>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5"/>
              <a:stretch>
                <a:fillRect l="-25351" r="-25351"/>
              </a:stretch>
            </a:blipFill>
          </p:spPr>
        </p:sp>
      </p:grpSp>
      <p:grpSp>
        <p:nvGrpSpPr>
          <p:cNvPr id="9" name="Group 9"/>
          <p:cNvGrpSpPr/>
          <p:nvPr/>
        </p:nvGrpSpPr>
        <p:grpSpPr>
          <a:xfrm>
            <a:off x="14373271" y="2158227"/>
            <a:ext cx="2632148" cy="2632148"/>
            <a:chOff x="0" y="0"/>
            <a:chExt cx="1652976" cy="1652976"/>
          </a:xfrm>
        </p:grpSpPr>
        <p:sp>
          <p:nvSpPr>
            <p:cNvPr id="10" name="Freeform 10"/>
            <p:cNvSpPr/>
            <p:nvPr/>
          </p:nvSpPr>
          <p:spPr>
            <a:xfrm>
              <a:off x="0" y="0"/>
              <a:ext cx="1652976" cy="1652976"/>
            </a:xfrm>
            <a:custGeom>
              <a:avLst/>
              <a:gdLst/>
              <a:ahLst/>
              <a:cxnLst/>
              <a:rect l="l" t="t" r="r" b="b"/>
              <a:pathLst>
                <a:path w="1652976" h="1652976">
                  <a:moveTo>
                    <a:pt x="82265" y="0"/>
                  </a:moveTo>
                  <a:lnTo>
                    <a:pt x="1570711" y="0"/>
                  </a:lnTo>
                  <a:cubicBezTo>
                    <a:pt x="1616145" y="0"/>
                    <a:pt x="1652976" y="36831"/>
                    <a:pt x="1652976" y="82265"/>
                  </a:cubicBezTo>
                  <a:lnTo>
                    <a:pt x="1652976" y="1570711"/>
                  </a:lnTo>
                  <a:cubicBezTo>
                    <a:pt x="1652976" y="1616145"/>
                    <a:pt x="1616145" y="1652976"/>
                    <a:pt x="1570711" y="1652976"/>
                  </a:cubicBezTo>
                  <a:lnTo>
                    <a:pt x="82265" y="1652976"/>
                  </a:lnTo>
                  <a:cubicBezTo>
                    <a:pt x="36831" y="1652976"/>
                    <a:pt x="0" y="1616145"/>
                    <a:pt x="0" y="1570711"/>
                  </a:cubicBezTo>
                  <a:lnTo>
                    <a:pt x="0" y="82265"/>
                  </a:lnTo>
                  <a:cubicBezTo>
                    <a:pt x="0" y="36831"/>
                    <a:pt x="36831" y="0"/>
                    <a:pt x="82265"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1" name="TextBox 11"/>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4531246" y="2311499"/>
            <a:ext cx="2316198" cy="2325603"/>
            <a:chOff x="0" y="0"/>
            <a:chExt cx="404756" cy="406400"/>
          </a:xfrm>
        </p:grpSpPr>
        <p:sp>
          <p:nvSpPr>
            <p:cNvPr id="13" name="Freeform 13"/>
            <p:cNvSpPr/>
            <p:nvPr/>
          </p:nvSpPr>
          <p:spPr>
            <a:xfrm>
              <a:off x="0" y="0"/>
              <a:ext cx="404756" cy="406400"/>
            </a:xfrm>
            <a:custGeom>
              <a:avLst/>
              <a:gdLst/>
              <a:ahLst/>
              <a:cxnLst/>
              <a:rect l="l" t="t" r="r" b="b"/>
              <a:pathLst>
                <a:path w="404756" h="406400">
                  <a:moveTo>
                    <a:pt x="76878" y="0"/>
                  </a:moveTo>
                  <a:lnTo>
                    <a:pt x="327879" y="0"/>
                  </a:lnTo>
                  <a:cubicBezTo>
                    <a:pt x="370337" y="0"/>
                    <a:pt x="404756" y="34419"/>
                    <a:pt x="404756" y="76878"/>
                  </a:cubicBezTo>
                  <a:lnTo>
                    <a:pt x="404756" y="329522"/>
                  </a:lnTo>
                  <a:cubicBezTo>
                    <a:pt x="404756" y="371981"/>
                    <a:pt x="370337" y="406400"/>
                    <a:pt x="327879" y="406400"/>
                  </a:cubicBezTo>
                  <a:lnTo>
                    <a:pt x="76878" y="406400"/>
                  </a:lnTo>
                  <a:cubicBezTo>
                    <a:pt x="34419" y="406400"/>
                    <a:pt x="0" y="371981"/>
                    <a:pt x="0" y="329522"/>
                  </a:cubicBezTo>
                  <a:lnTo>
                    <a:pt x="0" y="76878"/>
                  </a:lnTo>
                  <a:cubicBezTo>
                    <a:pt x="0" y="34419"/>
                    <a:pt x="34419" y="0"/>
                    <a:pt x="76878" y="0"/>
                  </a:cubicBezTo>
                  <a:close/>
                </a:path>
              </a:pathLst>
            </a:custGeom>
            <a:blipFill>
              <a:blip r:embed="rId6"/>
              <a:stretch>
                <a:fillRect l="-25351" r="-25351"/>
              </a:stretch>
            </a:blipFill>
          </p:spPr>
        </p:sp>
      </p:grpSp>
      <p:grpSp>
        <p:nvGrpSpPr>
          <p:cNvPr id="14" name="Group 14"/>
          <p:cNvGrpSpPr/>
          <p:nvPr/>
        </p:nvGrpSpPr>
        <p:grpSpPr>
          <a:xfrm>
            <a:off x="-350447" y="4637102"/>
            <a:ext cx="6118703" cy="4470385"/>
            <a:chOff x="0" y="0"/>
            <a:chExt cx="3842516" cy="2807381"/>
          </a:xfrm>
        </p:grpSpPr>
        <p:sp>
          <p:nvSpPr>
            <p:cNvPr id="15" name="Freeform 15"/>
            <p:cNvSpPr/>
            <p:nvPr/>
          </p:nvSpPr>
          <p:spPr>
            <a:xfrm>
              <a:off x="0" y="0"/>
              <a:ext cx="3842516" cy="2807381"/>
            </a:xfrm>
            <a:custGeom>
              <a:avLst/>
              <a:gdLst/>
              <a:ahLst/>
              <a:cxnLst/>
              <a:rect l="l" t="t" r="r" b="b"/>
              <a:pathLst>
                <a:path w="3842516" h="2807381">
                  <a:moveTo>
                    <a:pt x="35389" y="0"/>
                  </a:moveTo>
                  <a:lnTo>
                    <a:pt x="3807127" y="0"/>
                  </a:lnTo>
                  <a:cubicBezTo>
                    <a:pt x="3816513" y="0"/>
                    <a:pt x="3825515" y="3728"/>
                    <a:pt x="3832151" y="10365"/>
                  </a:cubicBezTo>
                  <a:cubicBezTo>
                    <a:pt x="3838788" y="17002"/>
                    <a:pt x="3842516" y="26003"/>
                    <a:pt x="3842516" y="35389"/>
                  </a:cubicBezTo>
                  <a:lnTo>
                    <a:pt x="3842516" y="2771992"/>
                  </a:lnTo>
                  <a:cubicBezTo>
                    <a:pt x="3842516" y="2781378"/>
                    <a:pt x="3838788" y="2790379"/>
                    <a:pt x="3832151" y="2797016"/>
                  </a:cubicBezTo>
                  <a:cubicBezTo>
                    <a:pt x="3825515" y="2803653"/>
                    <a:pt x="3816513" y="2807381"/>
                    <a:pt x="3807127" y="2807381"/>
                  </a:cubicBezTo>
                  <a:lnTo>
                    <a:pt x="35389" y="2807381"/>
                  </a:lnTo>
                  <a:cubicBezTo>
                    <a:pt x="26003" y="2807381"/>
                    <a:pt x="17002" y="2803653"/>
                    <a:pt x="10365" y="2797016"/>
                  </a:cubicBezTo>
                  <a:cubicBezTo>
                    <a:pt x="3728" y="2790379"/>
                    <a:pt x="0" y="2781378"/>
                    <a:pt x="0" y="2771992"/>
                  </a:cubicBezTo>
                  <a:lnTo>
                    <a:pt x="0" y="35389"/>
                  </a:lnTo>
                  <a:cubicBezTo>
                    <a:pt x="0" y="26003"/>
                    <a:pt x="3728" y="17002"/>
                    <a:pt x="10365" y="10365"/>
                  </a:cubicBezTo>
                  <a:cubicBezTo>
                    <a:pt x="17002" y="3728"/>
                    <a:pt x="26003" y="0"/>
                    <a:pt x="35389"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6" name="TextBox 16"/>
            <p:cNvSpPr txBox="1"/>
            <p:nvPr/>
          </p:nvSpPr>
          <p:spPr>
            <a:xfrm>
              <a:off x="0" y="-38100"/>
              <a:ext cx="3842516" cy="2845481"/>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363610" y="5295199"/>
            <a:ext cx="4109245" cy="5289600"/>
            <a:chOff x="0" y="0"/>
            <a:chExt cx="718092" cy="924359"/>
          </a:xfrm>
        </p:grpSpPr>
        <p:sp>
          <p:nvSpPr>
            <p:cNvPr id="18" name="Freeform 18"/>
            <p:cNvSpPr/>
            <p:nvPr/>
          </p:nvSpPr>
          <p:spPr>
            <a:xfrm>
              <a:off x="0" y="0"/>
              <a:ext cx="718092" cy="924359"/>
            </a:xfrm>
            <a:custGeom>
              <a:avLst/>
              <a:gdLst/>
              <a:ahLst/>
              <a:cxnLst/>
              <a:rect l="l" t="t" r="r" b="b"/>
              <a:pathLst>
                <a:path w="718092" h="924359">
                  <a:moveTo>
                    <a:pt x="43333" y="0"/>
                  </a:moveTo>
                  <a:lnTo>
                    <a:pt x="674759" y="0"/>
                  </a:lnTo>
                  <a:cubicBezTo>
                    <a:pt x="698691" y="0"/>
                    <a:pt x="718092" y="19401"/>
                    <a:pt x="718092" y="43333"/>
                  </a:cubicBezTo>
                  <a:lnTo>
                    <a:pt x="718092" y="881027"/>
                  </a:lnTo>
                  <a:cubicBezTo>
                    <a:pt x="718092" y="904959"/>
                    <a:pt x="698691" y="924359"/>
                    <a:pt x="674759" y="924359"/>
                  </a:cubicBezTo>
                  <a:lnTo>
                    <a:pt x="43333" y="924359"/>
                  </a:lnTo>
                  <a:cubicBezTo>
                    <a:pt x="19401" y="924359"/>
                    <a:pt x="0" y="904959"/>
                    <a:pt x="0" y="881027"/>
                  </a:cubicBezTo>
                  <a:lnTo>
                    <a:pt x="0" y="43333"/>
                  </a:lnTo>
                  <a:cubicBezTo>
                    <a:pt x="0" y="19401"/>
                    <a:pt x="19401" y="0"/>
                    <a:pt x="43333" y="0"/>
                  </a:cubicBezTo>
                  <a:close/>
                </a:path>
              </a:pathLst>
            </a:custGeom>
            <a:blipFill>
              <a:blip r:embed="rId7"/>
              <a:stretch>
                <a:fillRect l="-45705" r="-45705"/>
              </a:stretch>
            </a:blipFill>
          </p:spPr>
        </p:sp>
      </p:grpSp>
      <p:grpSp>
        <p:nvGrpSpPr>
          <p:cNvPr id="19" name="Group 19"/>
          <p:cNvGrpSpPr/>
          <p:nvPr/>
        </p:nvGrpSpPr>
        <p:grpSpPr>
          <a:xfrm>
            <a:off x="11243947" y="8952265"/>
            <a:ext cx="2967069" cy="807119"/>
            <a:chOff x="0" y="0"/>
            <a:chExt cx="418225" cy="113768"/>
          </a:xfrm>
        </p:grpSpPr>
        <p:sp>
          <p:nvSpPr>
            <p:cNvPr id="20" name="Freeform 20"/>
            <p:cNvSpPr/>
            <p:nvPr/>
          </p:nvSpPr>
          <p:spPr>
            <a:xfrm>
              <a:off x="0" y="0"/>
              <a:ext cx="418225" cy="113768"/>
            </a:xfrm>
            <a:custGeom>
              <a:avLst/>
              <a:gdLst/>
              <a:ahLst/>
              <a:cxnLst/>
              <a:rect l="l" t="t" r="r" b="b"/>
              <a:pathLst>
                <a:path w="418225" h="113768">
                  <a:moveTo>
                    <a:pt x="56884" y="0"/>
                  </a:moveTo>
                  <a:lnTo>
                    <a:pt x="361341" y="0"/>
                  </a:lnTo>
                  <a:cubicBezTo>
                    <a:pt x="376427" y="0"/>
                    <a:pt x="390896" y="5993"/>
                    <a:pt x="401564" y="16661"/>
                  </a:cubicBezTo>
                  <a:cubicBezTo>
                    <a:pt x="412232" y="27329"/>
                    <a:pt x="418225" y="41797"/>
                    <a:pt x="418225" y="56884"/>
                  </a:cubicBezTo>
                  <a:lnTo>
                    <a:pt x="418225" y="56884"/>
                  </a:lnTo>
                  <a:cubicBezTo>
                    <a:pt x="418225" y="88300"/>
                    <a:pt x="392757" y="113768"/>
                    <a:pt x="361341" y="113768"/>
                  </a:cubicBezTo>
                  <a:lnTo>
                    <a:pt x="56884" y="113768"/>
                  </a:lnTo>
                  <a:cubicBezTo>
                    <a:pt x="25468" y="113768"/>
                    <a:pt x="0" y="88300"/>
                    <a:pt x="0" y="56884"/>
                  </a:cubicBezTo>
                  <a:lnTo>
                    <a:pt x="0" y="56884"/>
                  </a:lnTo>
                  <a:cubicBezTo>
                    <a:pt x="0" y="25468"/>
                    <a:pt x="25468" y="0"/>
                    <a:pt x="56884"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21" name="TextBox 21"/>
            <p:cNvSpPr txBox="1"/>
            <p:nvPr/>
          </p:nvSpPr>
          <p:spPr>
            <a:xfrm>
              <a:off x="0" y="-38100"/>
              <a:ext cx="418225" cy="151868"/>
            </a:xfrm>
            <a:prstGeom prst="rect">
              <a:avLst/>
            </a:prstGeom>
          </p:spPr>
          <p:txBody>
            <a:bodyPr lIns="50800" tIns="50800" rIns="50800" bIns="50800" rtlCol="0" anchor="ctr"/>
            <a:lstStyle/>
            <a:p>
              <a:pPr algn="ctr">
                <a:lnSpc>
                  <a:spcPts val="2659"/>
                </a:lnSpc>
                <a:spcBef>
                  <a:spcPct val="0"/>
                </a:spcBef>
              </a:pPr>
              <a:endParaRPr/>
            </a:p>
          </p:txBody>
        </p:sp>
      </p:grpSp>
      <p:grpSp>
        <p:nvGrpSpPr>
          <p:cNvPr id="22" name="Group 22"/>
          <p:cNvGrpSpPr/>
          <p:nvPr/>
        </p:nvGrpSpPr>
        <p:grpSpPr>
          <a:xfrm>
            <a:off x="5171000" y="6012528"/>
            <a:ext cx="3551986" cy="4572272"/>
            <a:chOff x="0" y="0"/>
            <a:chExt cx="718092" cy="924359"/>
          </a:xfrm>
        </p:grpSpPr>
        <p:sp>
          <p:nvSpPr>
            <p:cNvPr id="23" name="Freeform 23"/>
            <p:cNvSpPr/>
            <p:nvPr/>
          </p:nvSpPr>
          <p:spPr>
            <a:xfrm>
              <a:off x="0" y="0"/>
              <a:ext cx="718092" cy="924359"/>
            </a:xfrm>
            <a:custGeom>
              <a:avLst/>
              <a:gdLst/>
              <a:ahLst/>
              <a:cxnLst/>
              <a:rect l="l" t="t" r="r" b="b"/>
              <a:pathLst>
                <a:path w="718092" h="924359">
                  <a:moveTo>
                    <a:pt x="50131" y="0"/>
                  </a:moveTo>
                  <a:lnTo>
                    <a:pt x="667961" y="0"/>
                  </a:lnTo>
                  <a:cubicBezTo>
                    <a:pt x="695648" y="0"/>
                    <a:pt x="718092" y="22444"/>
                    <a:pt x="718092" y="50131"/>
                  </a:cubicBezTo>
                  <a:lnTo>
                    <a:pt x="718092" y="874229"/>
                  </a:lnTo>
                  <a:cubicBezTo>
                    <a:pt x="718092" y="901915"/>
                    <a:pt x="695648" y="924359"/>
                    <a:pt x="667961" y="924359"/>
                  </a:cubicBezTo>
                  <a:lnTo>
                    <a:pt x="50131" y="924359"/>
                  </a:lnTo>
                  <a:cubicBezTo>
                    <a:pt x="22444" y="924359"/>
                    <a:pt x="0" y="901915"/>
                    <a:pt x="0" y="874229"/>
                  </a:cubicBezTo>
                  <a:lnTo>
                    <a:pt x="0" y="50131"/>
                  </a:lnTo>
                  <a:cubicBezTo>
                    <a:pt x="0" y="22444"/>
                    <a:pt x="22444" y="0"/>
                    <a:pt x="50131" y="0"/>
                  </a:cubicBezTo>
                  <a:close/>
                </a:path>
              </a:pathLst>
            </a:custGeom>
            <a:blipFill>
              <a:blip r:embed="rId8"/>
              <a:stretch>
                <a:fillRect l="-64421" r="-64421"/>
              </a:stretch>
            </a:blipFill>
          </p:spPr>
        </p:sp>
      </p:grpSp>
      <p:sp>
        <p:nvSpPr>
          <p:cNvPr id="24" name="TextBox 24"/>
          <p:cNvSpPr txBox="1"/>
          <p:nvPr/>
        </p:nvSpPr>
        <p:spPr>
          <a:xfrm>
            <a:off x="1651378" y="2110975"/>
            <a:ext cx="7535553" cy="1942465"/>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 Sales by Store Location</a:t>
            </a:r>
          </a:p>
        </p:txBody>
      </p:sp>
      <p:sp>
        <p:nvSpPr>
          <p:cNvPr id="25" name="TextBox 25"/>
          <p:cNvSpPr txBox="1"/>
          <p:nvPr/>
        </p:nvSpPr>
        <p:spPr>
          <a:xfrm>
            <a:off x="10039426" y="5551468"/>
            <a:ext cx="7299254" cy="2768625"/>
          </a:xfrm>
          <a:prstGeom prst="rect">
            <a:avLst/>
          </a:prstGeom>
        </p:spPr>
        <p:txBody>
          <a:bodyPr lIns="0" tIns="0" rIns="0" bIns="0" rtlCol="0" anchor="t">
            <a:spAutoFit/>
          </a:bodyPr>
          <a:lstStyle/>
          <a:p>
            <a:pPr algn="just">
              <a:lnSpc>
                <a:spcPts val="3678"/>
              </a:lnSpc>
            </a:pPr>
            <a:r>
              <a:rPr lang="en-US" sz="2163" dirty="0">
                <a:solidFill>
                  <a:srgbClr val="F4F4F4"/>
                </a:solidFill>
                <a:latin typeface="Poppins"/>
                <a:ea typeface="Poppins"/>
                <a:cs typeface="Poppins"/>
                <a:sym typeface="Poppins"/>
              </a:rPr>
              <a:t>Kuala Lumpur had the highest sales with RM 3,150, followed closely by Johor Bahru with RM 2,997.50. Malacca (RM 2,382.50) and Penang (RM 2,050) had lower sales but still show room for growth. Stronger marketing in these two cities could help increase sales.</a:t>
            </a:r>
          </a:p>
        </p:txBody>
      </p:sp>
      <p:sp>
        <p:nvSpPr>
          <p:cNvPr id="26" name="TextBox 26"/>
          <p:cNvSpPr txBox="1"/>
          <p:nvPr/>
        </p:nvSpPr>
        <p:spPr>
          <a:xfrm>
            <a:off x="11494151" y="9081187"/>
            <a:ext cx="2466661" cy="425450"/>
          </a:xfrm>
          <a:prstGeom prst="rect">
            <a:avLst/>
          </a:prstGeom>
        </p:spPr>
        <p:txBody>
          <a:bodyPr lIns="0" tIns="0" rIns="0" bIns="0" rtlCol="0" anchor="t">
            <a:spAutoFit/>
          </a:bodyPr>
          <a:lstStyle/>
          <a:p>
            <a:pPr algn="ctr">
              <a:lnSpc>
                <a:spcPts val="3400"/>
              </a:lnSpc>
            </a:pPr>
            <a:r>
              <a:rPr lang="en-US" sz="2000">
                <a:solidFill>
                  <a:srgbClr val="FFFFFF"/>
                </a:solidFill>
                <a:latin typeface="Poppins"/>
                <a:ea typeface="Poppins"/>
                <a:cs typeface="Poppins"/>
                <a:sym typeface="Poppins"/>
              </a:rPr>
              <a:t>Learn More</a:t>
            </a:r>
          </a:p>
        </p:txBody>
      </p:sp>
      <p:pic>
        <p:nvPicPr>
          <p:cNvPr id="28" name="Picture 27">
            <a:extLst>
              <a:ext uri="{FF2B5EF4-FFF2-40B4-BE49-F238E27FC236}">
                <a16:creationId xmlns:a16="http://schemas.microsoft.com/office/drawing/2014/main" id="{A2180333-7C2B-9B89-A996-871E2720AA7C}"/>
              </a:ext>
            </a:extLst>
          </p:cNvPr>
          <p:cNvPicPr>
            <a:picLocks noChangeAspect="1"/>
          </p:cNvPicPr>
          <p:nvPr/>
        </p:nvPicPr>
        <p:blipFill>
          <a:blip r:embed="rId9"/>
          <a:stretch>
            <a:fillRect/>
          </a:stretch>
        </p:blipFill>
        <p:spPr>
          <a:xfrm>
            <a:off x="10480772" y="924494"/>
            <a:ext cx="6641765" cy="39948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413355" y="-1072128"/>
            <a:ext cx="11357123" cy="5778486"/>
            <a:chOff x="0" y="0"/>
            <a:chExt cx="6134649" cy="3121299"/>
          </a:xfrm>
        </p:grpSpPr>
        <p:sp>
          <p:nvSpPr>
            <p:cNvPr id="3" name="Freeform 3"/>
            <p:cNvSpPr/>
            <p:nvPr/>
          </p:nvSpPr>
          <p:spPr>
            <a:xfrm>
              <a:off x="0" y="0"/>
              <a:ext cx="6134649" cy="3121299"/>
            </a:xfrm>
            <a:custGeom>
              <a:avLst/>
              <a:gdLst/>
              <a:ahLst/>
              <a:cxnLst/>
              <a:rect l="l" t="t" r="r" b="b"/>
              <a:pathLst>
                <a:path w="6134649" h="3121299">
                  <a:moveTo>
                    <a:pt x="19066" y="0"/>
                  </a:moveTo>
                  <a:lnTo>
                    <a:pt x="6115583" y="0"/>
                  </a:lnTo>
                  <a:cubicBezTo>
                    <a:pt x="6126113" y="0"/>
                    <a:pt x="6134649" y="8536"/>
                    <a:pt x="6134649" y="19066"/>
                  </a:cubicBezTo>
                  <a:lnTo>
                    <a:pt x="6134649" y="3102234"/>
                  </a:lnTo>
                  <a:cubicBezTo>
                    <a:pt x="6134649" y="3107290"/>
                    <a:pt x="6132640" y="3112140"/>
                    <a:pt x="6129065" y="3115715"/>
                  </a:cubicBezTo>
                  <a:cubicBezTo>
                    <a:pt x="6125489" y="3119291"/>
                    <a:pt x="6120640" y="3121299"/>
                    <a:pt x="6115583" y="3121299"/>
                  </a:cubicBezTo>
                  <a:lnTo>
                    <a:pt x="19066" y="3121299"/>
                  </a:lnTo>
                  <a:cubicBezTo>
                    <a:pt x="8536" y="3121299"/>
                    <a:pt x="0" y="3112763"/>
                    <a:pt x="0" y="3102234"/>
                  </a:cubicBezTo>
                  <a:lnTo>
                    <a:pt x="0" y="19066"/>
                  </a:lnTo>
                  <a:cubicBezTo>
                    <a:pt x="0" y="8536"/>
                    <a:pt x="8536" y="0"/>
                    <a:pt x="1906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4" name="TextBox 4"/>
            <p:cNvSpPr txBox="1"/>
            <p:nvPr/>
          </p:nvSpPr>
          <p:spPr>
            <a:xfrm>
              <a:off x="0" y="-38100"/>
              <a:ext cx="6134649" cy="315939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835917" y="-304125"/>
            <a:ext cx="4565789" cy="4584330"/>
            <a:chOff x="0" y="0"/>
            <a:chExt cx="404756" cy="406400"/>
          </a:xfrm>
        </p:grpSpPr>
        <p:sp>
          <p:nvSpPr>
            <p:cNvPr id="6" name="Freeform 6"/>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2"/>
              <a:stretch>
                <a:fillRect l="-10864" r="-10864"/>
              </a:stretch>
            </a:blipFill>
          </p:spPr>
        </p:sp>
      </p:grpSp>
      <p:grpSp>
        <p:nvGrpSpPr>
          <p:cNvPr id="7" name="Group 7"/>
          <p:cNvGrpSpPr/>
          <p:nvPr/>
        </p:nvGrpSpPr>
        <p:grpSpPr>
          <a:xfrm>
            <a:off x="13904718" y="-304125"/>
            <a:ext cx="4565789" cy="4584330"/>
            <a:chOff x="0" y="0"/>
            <a:chExt cx="404756" cy="406400"/>
          </a:xfrm>
        </p:grpSpPr>
        <p:sp>
          <p:nvSpPr>
            <p:cNvPr id="8" name="Freeform 8"/>
            <p:cNvSpPr/>
            <p:nvPr/>
          </p:nvSpPr>
          <p:spPr>
            <a:xfrm>
              <a:off x="0" y="0"/>
              <a:ext cx="404756" cy="406400"/>
            </a:xfrm>
            <a:custGeom>
              <a:avLst/>
              <a:gdLst/>
              <a:ahLst/>
              <a:cxnLst/>
              <a:rect l="l" t="t" r="r" b="b"/>
              <a:pathLst>
                <a:path w="404756" h="406400">
                  <a:moveTo>
                    <a:pt x="39000" y="0"/>
                  </a:moveTo>
                  <a:lnTo>
                    <a:pt x="365757" y="0"/>
                  </a:lnTo>
                  <a:cubicBezTo>
                    <a:pt x="376100" y="0"/>
                    <a:pt x="386020" y="4109"/>
                    <a:pt x="393334" y="11423"/>
                  </a:cubicBezTo>
                  <a:cubicBezTo>
                    <a:pt x="400647" y="18737"/>
                    <a:pt x="404756" y="28656"/>
                    <a:pt x="404756" y="39000"/>
                  </a:cubicBezTo>
                  <a:lnTo>
                    <a:pt x="404756" y="367400"/>
                  </a:lnTo>
                  <a:cubicBezTo>
                    <a:pt x="404756" y="377744"/>
                    <a:pt x="400647" y="387663"/>
                    <a:pt x="393334" y="394977"/>
                  </a:cubicBezTo>
                  <a:cubicBezTo>
                    <a:pt x="386020" y="402291"/>
                    <a:pt x="376100" y="406400"/>
                    <a:pt x="365757" y="406400"/>
                  </a:cubicBezTo>
                  <a:lnTo>
                    <a:pt x="39000" y="406400"/>
                  </a:lnTo>
                  <a:cubicBezTo>
                    <a:pt x="28656" y="406400"/>
                    <a:pt x="18737" y="402291"/>
                    <a:pt x="11423" y="394977"/>
                  </a:cubicBezTo>
                  <a:cubicBezTo>
                    <a:pt x="4109" y="387663"/>
                    <a:pt x="0" y="377744"/>
                    <a:pt x="0" y="367400"/>
                  </a:cubicBezTo>
                  <a:lnTo>
                    <a:pt x="0" y="39000"/>
                  </a:lnTo>
                  <a:cubicBezTo>
                    <a:pt x="0" y="28656"/>
                    <a:pt x="4109" y="18737"/>
                    <a:pt x="11423" y="11423"/>
                  </a:cubicBezTo>
                  <a:cubicBezTo>
                    <a:pt x="18737" y="4109"/>
                    <a:pt x="28656" y="0"/>
                    <a:pt x="39000" y="0"/>
                  </a:cubicBezTo>
                  <a:close/>
                </a:path>
              </a:pathLst>
            </a:custGeom>
            <a:blipFill>
              <a:blip r:embed="rId3"/>
              <a:stretch>
                <a:fillRect l="-13236" r="-13236"/>
              </a:stretch>
            </a:blipFill>
          </p:spPr>
        </p:sp>
      </p:grpSp>
      <p:sp>
        <p:nvSpPr>
          <p:cNvPr id="9" name="TextBox 9"/>
          <p:cNvSpPr txBox="1"/>
          <p:nvPr/>
        </p:nvSpPr>
        <p:spPr>
          <a:xfrm>
            <a:off x="2949735" y="6541995"/>
            <a:ext cx="12388531" cy="2117725"/>
          </a:xfrm>
          <a:prstGeom prst="rect">
            <a:avLst/>
          </a:prstGeom>
        </p:spPr>
        <p:txBody>
          <a:bodyPr lIns="0" tIns="0" rIns="0" bIns="0" rtlCol="0" anchor="t">
            <a:spAutoFit/>
          </a:bodyPr>
          <a:lstStyle/>
          <a:p>
            <a:pPr algn="just">
              <a:lnSpc>
                <a:spcPts val="4249"/>
              </a:lnSpc>
            </a:pPr>
            <a:r>
              <a:rPr lang="en-US" sz="2499">
                <a:solidFill>
                  <a:srgbClr val="FFFFFF"/>
                </a:solidFill>
                <a:latin typeface="Poppins"/>
                <a:ea typeface="Poppins"/>
                <a:cs typeface="Poppins"/>
                <a:sym typeface="Poppins"/>
              </a:rPr>
              <a:t>Most customers preferred digital payments such as e-wallets and cards instead of cash. This matches Malaysia’s move toward a digital economy. To support this, the store can offer e-wallet rewards, discounts for cashless payments, and faster digital checkouts.</a:t>
            </a:r>
          </a:p>
        </p:txBody>
      </p:sp>
      <p:sp>
        <p:nvSpPr>
          <p:cNvPr id="10" name="Freeform 10"/>
          <p:cNvSpPr/>
          <p:nvPr/>
        </p:nvSpPr>
        <p:spPr>
          <a:xfrm rot="-4564371">
            <a:off x="15451371" y="3490371"/>
            <a:ext cx="5755537" cy="6731622"/>
          </a:xfrm>
          <a:custGeom>
            <a:avLst/>
            <a:gdLst/>
            <a:ahLst/>
            <a:cxnLst/>
            <a:rect l="l" t="t" r="r" b="b"/>
            <a:pathLst>
              <a:path w="5755537" h="6731622">
                <a:moveTo>
                  <a:pt x="0" y="0"/>
                </a:moveTo>
                <a:lnTo>
                  <a:pt x="5755536" y="0"/>
                </a:lnTo>
                <a:lnTo>
                  <a:pt x="5755536" y="6731622"/>
                </a:lnTo>
                <a:lnTo>
                  <a:pt x="0" y="6731622"/>
                </a:lnTo>
                <a:lnTo>
                  <a:pt x="0" y="0"/>
                </a:lnTo>
                <a:close/>
              </a:path>
            </a:pathLst>
          </a:custGeom>
          <a:blipFill>
            <a:blip r:embed="rId4">
              <a:alphaModFix amt="19999"/>
            </a:blip>
            <a:stretch>
              <a:fillRect/>
            </a:stretch>
          </a:blipFill>
        </p:spPr>
      </p:sp>
      <p:sp>
        <p:nvSpPr>
          <p:cNvPr id="11" name="TextBox 11"/>
          <p:cNvSpPr txBox="1"/>
          <p:nvPr/>
        </p:nvSpPr>
        <p:spPr>
          <a:xfrm>
            <a:off x="1229724" y="2213264"/>
            <a:ext cx="4709966" cy="2465070"/>
          </a:xfrm>
          <a:prstGeom prst="rect">
            <a:avLst/>
          </a:prstGeom>
        </p:spPr>
        <p:txBody>
          <a:bodyPr lIns="0" tIns="0" rIns="0" bIns="0" rtlCol="0" anchor="t">
            <a:spAutoFit/>
          </a:bodyPr>
          <a:lstStyle/>
          <a:p>
            <a:pPr algn="l">
              <a:lnSpc>
                <a:spcPts val="6240"/>
              </a:lnSpc>
            </a:pPr>
            <a:r>
              <a:rPr lang="en-US" sz="6000" b="1">
                <a:solidFill>
                  <a:srgbClr val="FFFFFF"/>
                </a:solidFill>
                <a:latin typeface="Poppins Bold"/>
                <a:ea typeface="Poppins Bold"/>
                <a:cs typeface="Poppins Bold"/>
                <a:sym typeface="Poppins Bold"/>
              </a:rPr>
              <a:t>Payment Method Distribution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751538" y="1028700"/>
            <a:ext cx="507762" cy="308350"/>
          </a:xfrm>
          <a:custGeom>
            <a:avLst/>
            <a:gdLst/>
            <a:ahLst/>
            <a:cxnLst/>
            <a:rect l="l" t="t" r="r" b="b"/>
            <a:pathLst>
              <a:path w="507762" h="308350">
                <a:moveTo>
                  <a:pt x="0" y="0"/>
                </a:moveTo>
                <a:lnTo>
                  <a:pt x="507762" y="0"/>
                </a:lnTo>
                <a:lnTo>
                  <a:pt x="507762" y="308350"/>
                </a:lnTo>
                <a:lnTo>
                  <a:pt x="0" y="3083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86932" y="5324883"/>
            <a:ext cx="2839563" cy="2839563"/>
            <a:chOff x="0" y="0"/>
            <a:chExt cx="1652976" cy="1652976"/>
          </a:xfrm>
        </p:grpSpPr>
        <p:sp>
          <p:nvSpPr>
            <p:cNvPr id="4" name="Freeform 4"/>
            <p:cNvSpPr/>
            <p:nvPr/>
          </p:nvSpPr>
          <p:spPr>
            <a:xfrm>
              <a:off x="0" y="0"/>
              <a:ext cx="1652976" cy="1652976"/>
            </a:xfrm>
            <a:custGeom>
              <a:avLst/>
              <a:gdLst/>
              <a:ahLst/>
              <a:cxnLst/>
              <a:rect l="l" t="t" r="r" b="b"/>
              <a:pathLst>
                <a:path w="1652976" h="1652976">
                  <a:moveTo>
                    <a:pt x="76256" y="0"/>
                  </a:moveTo>
                  <a:lnTo>
                    <a:pt x="1576720" y="0"/>
                  </a:lnTo>
                  <a:cubicBezTo>
                    <a:pt x="1618835" y="0"/>
                    <a:pt x="1652976" y="34141"/>
                    <a:pt x="1652976" y="76256"/>
                  </a:cubicBezTo>
                  <a:lnTo>
                    <a:pt x="1652976" y="1576720"/>
                  </a:lnTo>
                  <a:cubicBezTo>
                    <a:pt x="1652976" y="1618835"/>
                    <a:pt x="1618835" y="1652976"/>
                    <a:pt x="1576720" y="1652976"/>
                  </a:cubicBezTo>
                  <a:lnTo>
                    <a:pt x="76256" y="1652976"/>
                  </a:lnTo>
                  <a:cubicBezTo>
                    <a:pt x="34141" y="1652976"/>
                    <a:pt x="0" y="1618835"/>
                    <a:pt x="0" y="1576720"/>
                  </a:cubicBezTo>
                  <a:lnTo>
                    <a:pt x="0" y="76256"/>
                  </a:lnTo>
                  <a:cubicBezTo>
                    <a:pt x="0" y="34141"/>
                    <a:pt x="34141" y="0"/>
                    <a:pt x="7625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5" name="TextBox 5"/>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357355" y="5490233"/>
            <a:ext cx="2498716" cy="2508863"/>
            <a:chOff x="0" y="0"/>
            <a:chExt cx="404756" cy="406400"/>
          </a:xfrm>
        </p:grpSpPr>
        <p:sp>
          <p:nvSpPr>
            <p:cNvPr id="7" name="Freeform 7"/>
            <p:cNvSpPr/>
            <p:nvPr/>
          </p:nvSpPr>
          <p:spPr>
            <a:xfrm>
              <a:off x="0" y="0"/>
              <a:ext cx="404756" cy="406400"/>
            </a:xfrm>
            <a:custGeom>
              <a:avLst/>
              <a:gdLst/>
              <a:ahLst/>
              <a:cxnLst/>
              <a:rect l="l" t="t" r="r" b="b"/>
              <a:pathLst>
                <a:path w="404756" h="406400">
                  <a:moveTo>
                    <a:pt x="71262" y="0"/>
                  </a:moveTo>
                  <a:lnTo>
                    <a:pt x="333494" y="0"/>
                  </a:lnTo>
                  <a:cubicBezTo>
                    <a:pt x="372851" y="0"/>
                    <a:pt x="404756" y="31905"/>
                    <a:pt x="404756" y="71262"/>
                  </a:cubicBezTo>
                  <a:lnTo>
                    <a:pt x="404756" y="335138"/>
                  </a:lnTo>
                  <a:cubicBezTo>
                    <a:pt x="404756" y="374495"/>
                    <a:pt x="372851" y="406400"/>
                    <a:pt x="333494" y="406400"/>
                  </a:cubicBezTo>
                  <a:lnTo>
                    <a:pt x="71262" y="406400"/>
                  </a:lnTo>
                  <a:cubicBezTo>
                    <a:pt x="31905" y="406400"/>
                    <a:pt x="0" y="374495"/>
                    <a:pt x="0" y="335138"/>
                  </a:cubicBezTo>
                  <a:lnTo>
                    <a:pt x="0" y="71262"/>
                  </a:lnTo>
                  <a:cubicBezTo>
                    <a:pt x="0" y="31905"/>
                    <a:pt x="31905" y="0"/>
                    <a:pt x="71262" y="0"/>
                  </a:cubicBezTo>
                  <a:close/>
                </a:path>
              </a:pathLst>
            </a:custGeom>
            <a:blipFill>
              <a:blip r:embed="rId4"/>
              <a:stretch>
                <a:fillRect l="-25351" r="-25351"/>
              </a:stretch>
            </a:blipFill>
          </p:spPr>
        </p:sp>
      </p:grpSp>
      <p:grpSp>
        <p:nvGrpSpPr>
          <p:cNvPr id="8" name="Group 8"/>
          <p:cNvGrpSpPr/>
          <p:nvPr/>
        </p:nvGrpSpPr>
        <p:grpSpPr>
          <a:xfrm>
            <a:off x="12698892" y="5324883"/>
            <a:ext cx="2839563" cy="2839563"/>
            <a:chOff x="0" y="0"/>
            <a:chExt cx="1652976" cy="1652976"/>
          </a:xfrm>
        </p:grpSpPr>
        <p:sp>
          <p:nvSpPr>
            <p:cNvPr id="9" name="Freeform 9"/>
            <p:cNvSpPr/>
            <p:nvPr/>
          </p:nvSpPr>
          <p:spPr>
            <a:xfrm>
              <a:off x="0" y="0"/>
              <a:ext cx="1652976" cy="1652976"/>
            </a:xfrm>
            <a:custGeom>
              <a:avLst/>
              <a:gdLst/>
              <a:ahLst/>
              <a:cxnLst/>
              <a:rect l="l" t="t" r="r" b="b"/>
              <a:pathLst>
                <a:path w="1652976" h="1652976">
                  <a:moveTo>
                    <a:pt x="76256" y="0"/>
                  </a:moveTo>
                  <a:lnTo>
                    <a:pt x="1576720" y="0"/>
                  </a:lnTo>
                  <a:cubicBezTo>
                    <a:pt x="1618835" y="0"/>
                    <a:pt x="1652976" y="34141"/>
                    <a:pt x="1652976" y="76256"/>
                  </a:cubicBezTo>
                  <a:lnTo>
                    <a:pt x="1652976" y="1576720"/>
                  </a:lnTo>
                  <a:cubicBezTo>
                    <a:pt x="1652976" y="1618835"/>
                    <a:pt x="1618835" y="1652976"/>
                    <a:pt x="1576720" y="1652976"/>
                  </a:cubicBezTo>
                  <a:lnTo>
                    <a:pt x="76256" y="1652976"/>
                  </a:lnTo>
                  <a:cubicBezTo>
                    <a:pt x="34141" y="1652976"/>
                    <a:pt x="0" y="1618835"/>
                    <a:pt x="0" y="1576720"/>
                  </a:cubicBezTo>
                  <a:lnTo>
                    <a:pt x="0" y="76256"/>
                  </a:lnTo>
                  <a:cubicBezTo>
                    <a:pt x="0" y="34141"/>
                    <a:pt x="34141" y="0"/>
                    <a:pt x="76256" y="0"/>
                  </a:cubicBezTo>
                  <a:close/>
                </a:path>
              </a:pathLst>
            </a:custGeom>
            <a:solidFill>
              <a:srgbClr val="000000">
                <a:alpha val="0"/>
              </a:srgbClr>
            </a:solidFill>
            <a:ln w="19050" cap="rnd">
              <a:gradFill>
                <a:gsLst>
                  <a:gs pos="0">
                    <a:srgbClr val="B900BC">
                      <a:alpha val="100000"/>
                    </a:srgbClr>
                  </a:gs>
                  <a:gs pos="100000">
                    <a:srgbClr val="009CFF">
                      <a:alpha val="100000"/>
                    </a:srgbClr>
                  </a:gs>
                </a:gsLst>
                <a:lin ang="0"/>
              </a:gradFill>
              <a:prstDash val="solid"/>
              <a:round/>
            </a:ln>
          </p:spPr>
        </p:sp>
        <p:sp>
          <p:nvSpPr>
            <p:cNvPr id="10" name="TextBox 10"/>
            <p:cNvSpPr txBox="1"/>
            <p:nvPr/>
          </p:nvSpPr>
          <p:spPr>
            <a:xfrm>
              <a:off x="0" y="-38100"/>
              <a:ext cx="1652976" cy="1691076"/>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869316" y="5490233"/>
            <a:ext cx="2498716" cy="2508863"/>
            <a:chOff x="0" y="0"/>
            <a:chExt cx="404756" cy="406400"/>
          </a:xfrm>
        </p:grpSpPr>
        <p:sp>
          <p:nvSpPr>
            <p:cNvPr id="12" name="Freeform 12"/>
            <p:cNvSpPr/>
            <p:nvPr/>
          </p:nvSpPr>
          <p:spPr>
            <a:xfrm>
              <a:off x="0" y="0"/>
              <a:ext cx="404756" cy="406400"/>
            </a:xfrm>
            <a:custGeom>
              <a:avLst/>
              <a:gdLst/>
              <a:ahLst/>
              <a:cxnLst/>
              <a:rect l="l" t="t" r="r" b="b"/>
              <a:pathLst>
                <a:path w="404756" h="406400">
                  <a:moveTo>
                    <a:pt x="71262" y="0"/>
                  </a:moveTo>
                  <a:lnTo>
                    <a:pt x="333494" y="0"/>
                  </a:lnTo>
                  <a:cubicBezTo>
                    <a:pt x="372851" y="0"/>
                    <a:pt x="404756" y="31905"/>
                    <a:pt x="404756" y="71262"/>
                  </a:cubicBezTo>
                  <a:lnTo>
                    <a:pt x="404756" y="335138"/>
                  </a:lnTo>
                  <a:cubicBezTo>
                    <a:pt x="404756" y="374495"/>
                    <a:pt x="372851" y="406400"/>
                    <a:pt x="333494" y="406400"/>
                  </a:cubicBezTo>
                  <a:lnTo>
                    <a:pt x="71262" y="406400"/>
                  </a:lnTo>
                  <a:cubicBezTo>
                    <a:pt x="31905" y="406400"/>
                    <a:pt x="0" y="374495"/>
                    <a:pt x="0" y="335138"/>
                  </a:cubicBezTo>
                  <a:lnTo>
                    <a:pt x="0" y="71262"/>
                  </a:lnTo>
                  <a:cubicBezTo>
                    <a:pt x="0" y="31905"/>
                    <a:pt x="31905" y="0"/>
                    <a:pt x="71262" y="0"/>
                  </a:cubicBezTo>
                  <a:close/>
                </a:path>
              </a:pathLst>
            </a:custGeom>
            <a:blipFill>
              <a:blip r:embed="rId5"/>
              <a:stretch>
                <a:fillRect l="-30164" r="-30164"/>
              </a:stretch>
            </a:blipFill>
          </p:spPr>
        </p:sp>
      </p:grpSp>
      <p:grpSp>
        <p:nvGrpSpPr>
          <p:cNvPr id="13" name="Group 13"/>
          <p:cNvGrpSpPr/>
          <p:nvPr/>
        </p:nvGrpSpPr>
        <p:grpSpPr>
          <a:xfrm>
            <a:off x="16249070" y="4638385"/>
            <a:ext cx="1010230" cy="101023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6" name="Group 16"/>
          <p:cNvGrpSpPr/>
          <p:nvPr/>
        </p:nvGrpSpPr>
        <p:grpSpPr>
          <a:xfrm>
            <a:off x="16381397" y="6183699"/>
            <a:ext cx="745577" cy="74557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18" name="TextBox 18"/>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grpSp>
        <p:nvGrpSpPr>
          <p:cNvPr id="19" name="Group 19"/>
          <p:cNvGrpSpPr/>
          <p:nvPr/>
        </p:nvGrpSpPr>
        <p:grpSpPr>
          <a:xfrm>
            <a:off x="16381397" y="3357724"/>
            <a:ext cx="745577" cy="74557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gradFill>
                <a:gsLst>
                  <a:gs pos="0">
                    <a:srgbClr val="B900BC">
                      <a:alpha val="100000"/>
                    </a:srgbClr>
                  </a:gs>
                  <a:gs pos="100000">
                    <a:srgbClr val="009CFF">
                      <a:alpha val="100000"/>
                    </a:srgbClr>
                  </a:gs>
                </a:gsLst>
                <a:lin ang="0"/>
              </a:gradFill>
              <a:prstDash val="solid"/>
              <a:miter/>
            </a:ln>
          </p:spPr>
        </p:sp>
        <p:sp>
          <p:nvSpPr>
            <p:cNvPr id="21" name="TextBox 21"/>
            <p:cNvSpPr txBox="1"/>
            <p:nvPr/>
          </p:nvSpPr>
          <p:spPr>
            <a:xfrm>
              <a:off x="76200" y="85725"/>
              <a:ext cx="660400" cy="650875"/>
            </a:xfrm>
            <a:prstGeom prst="rect">
              <a:avLst/>
            </a:prstGeom>
          </p:spPr>
          <p:txBody>
            <a:bodyPr lIns="50800" tIns="50800" rIns="50800" bIns="50800" rtlCol="0" anchor="ctr"/>
            <a:lstStyle/>
            <a:p>
              <a:pPr algn="ctr">
                <a:lnSpc>
                  <a:spcPts val="2080"/>
                </a:lnSpc>
              </a:pPr>
              <a:endParaRPr/>
            </a:p>
          </p:txBody>
        </p:sp>
      </p:grpSp>
      <p:sp>
        <p:nvSpPr>
          <p:cNvPr id="22" name="TextBox 22"/>
          <p:cNvSpPr txBox="1"/>
          <p:nvPr/>
        </p:nvSpPr>
        <p:spPr>
          <a:xfrm>
            <a:off x="1464714" y="6458058"/>
            <a:ext cx="4841253" cy="1942465"/>
          </a:xfrm>
          <a:prstGeom prst="rect">
            <a:avLst/>
          </a:prstGeom>
        </p:spPr>
        <p:txBody>
          <a:bodyPr lIns="0" tIns="0" rIns="0" bIns="0" rtlCol="0" anchor="t">
            <a:spAutoFit/>
          </a:bodyPr>
          <a:lstStyle/>
          <a:p>
            <a:pPr algn="l">
              <a:lnSpc>
                <a:spcPts val="7279"/>
              </a:lnSpc>
            </a:pPr>
            <a:r>
              <a:rPr lang="en-US" sz="6999" b="1">
                <a:solidFill>
                  <a:srgbClr val="FFFFFF"/>
                </a:solidFill>
                <a:latin typeface="Poppins Bold"/>
                <a:ea typeface="Poppins Bold"/>
                <a:cs typeface="Poppins Bold"/>
                <a:sym typeface="Poppins Bold"/>
              </a:rPr>
              <a:t>Price vs. Quantity</a:t>
            </a:r>
          </a:p>
        </p:txBody>
      </p:sp>
      <p:sp>
        <p:nvSpPr>
          <p:cNvPr id="23" name="TextBox 23"/>
          <p:cNvSpPr txBox="1"/>
          <p:nvPr/>
        </p:nvSpPr>
        <p:spPr>
          <a:xfrm>
            <a:off x="3040898" y="2454157"/>
            <a:ext cx="11364178" cy="2117725"/>
          </a:xfrm>
          <a:prstGeom prst="rect">
            <a:avLst/>
          </a:prstGeom>
        </p:spPr>
        <p:txBody>
          <a:bodyPr lIns="0" tIns="0" rIns="0" bIns="0" rtlCol="0" anchor="t">
            <a:spAutoFit/>
          </a:bodyPr>
          <a:lstStyle/>
          <a:p>
            <a:pPr algn="just">
              <a:lnSpc>
                <a:spcPts val="4249"/>
              </a:lnSpc>
            </a:pPr>
            <a:r>
              <a:rPr lang="en-US" sz="2499">
                <a:solidFill>
                  <a:srgbClr val="F4F4F4"/>
                </a:solidFill>
                <a:latin typeface="Poppins"/>
                <a:ea typeface="Poppins"/>
                <a:cs typeface="Poppins"/>
                <a:sym typeface="Poppins"/>
              </a:rPr>
              <a:t>Lower-priced products sold in larger numbers, while higher-priced products sold in smaller numbers. This means customers are sensitive to price, but premium items are still attractive to shoppers who are willing to spend more.</a:t>
            </a:r>
          </a:p>
        </p:txBody>
      </p:sp>
      <p:sp>
        <p:nvSpPr>
          <p:cNvPr id="24" name="Freeform 24"/>
          <p:cNvSpPr/>
          <p:nvPr/>
        </p:nvSpPr>
        <p:spPr>
          <a:xfrm rot="-5967585">
            <a:off x="4428054" y="2124422"/>
            <a:ext cx="5755537" cy="6731622"/>
          </a:xfrm>
          <a:custGeom>
            <a:avLst/>
            <a:gdLst/>
            <a:ahLst/>
            <a:cxnLst/>
            <a:rect l="l" t="t" r="r" b="b"/>
            <a:pathLst>
              <a:path w="5755537" h="6731622">
                <a:moveTo>
                  <a:pt x="0" y="0"/>
                </a:moveTo>
                <a:lnTo>
                  <a:pt x="5755537" y="0"/>
                </a:lnTo>
                <a:lnTo>
                  <a:pt x="5755537" y="6731622"/>
                </a:lnTo>
                <a:lnTo>
                  <a:pt x="0" y="6731622"/>
                </a:lnTo>
                <a:lnTo>
                  <a:pt x="0" y="0"/>
                </a:lnTo>
                <a:close/>
              </a:path>
            </a:pathLst>
          </a:custGeom>
          <a:blipFill>
            <a:blip r:embed="rId6">
              <a:alphaModFix amt="19999"/>
            </a:blip>
            <a:stretch>
              <a:fillRect/>
            </a:stretch>
          </a:blipFill>
        </p:spPr>
      </p:sp>
      <p:sp>
        <p:nvSpPr>
          <p:cNvPr id="25" name="TextBox 25"/>
          <p:cNvSpPr txBox="1"/>
          <p:nvPr/>
        </p:nvSpPr>
        <p:spPr>
          <a:xfrm>
            <a:off x="16249070" y="4964651"/>
            <a:ext cx="1010230" cy="376748"/>
          </a:xfrm>
          <a:prstGeom prst="rect">
            <a:avLst/>
          </a:prstGeom>
        </p:spPr>
        <p:txBody>
          <a:bodyPr lIns="0" tIns="0" rIns="0" bIns="0" rtlCol="0" anchor="t">
            <a:spAutoFit/>
          </a:bodyPr>
          <a:lstStyle/>
          <a:p>
            <a:pPr algn="ctr">
              <a:lnSpc>
                <a:spcPts val="2703"/>
              </a:lnSpc>
            </a:pPr>
            <a:r>
              <a:rPr lang="en-US" sz="2599" b="1">
                <a:solidFill>
                  <a:srgbClr val="FFFFFF"/>
                </a:solidFill>
                <a:latin typeface="Poppins Bold"/>
                <a:ea typeface="Poppins Bold"/>
                <a:cs typeface="Poppins Bold"/>
                <a:sym typeface="Poppins Bold"/>
              </a:rPr>
              <a:t>02</a:t>
            </a:r>
          </a:p>
        </p:txBody>
      </p:sp>
      <p:sp>
        <p:nvSpPr>
          <p:cNvPr id="26" name="TextBox 26"/>
          <p:cNvSpPr txBox="1"/>
          <p:nvPr/>
        </p:nvSpPr>
        <p:spPr>
          <a:xfrm>
            <a:off x="16381397" y="6429483"/>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03</a:t>
            </a:r>
          </a:p>
        </p:txBody>
      </p:sp>
      <p:sp>
        <p:nvSpPr>
          <p:cNvPr id="27" name="TextBox 27"/>
          <p:cNvSpPr txBox="1"/>
          <p:nvPr/>
        </p:nvSpPr>
        <p:spPr>
          <a:xfrm>
            <a:off x="16381397" y="3603508"/>
            <a:ext cx="745577" cy="273060"/>
          </a:xfrm>
          <a:prstGeom prst="rect">
            <a:avLst/>
          </a:prstGeom>
        </p:spPr>
        <p:txBody>
          <a:bodyPr lIns="0" tIns="0" rIns="0" bIns="0" rtlCol="0" anchor="t">
            <a:spAutoFit/>
          </a:bodyPr>
          <a:lstStyle/>
          <a:p>
            <a:pPr algn="ctr">
              <a:lnSpc>
                <a:spcPts val="1995"/>
              </a:lnSpc>
            </a:pPr>
            <a:r>
              <a:rPr lang="en-US" sz="1918" b="1">
                <a:solidFill>
                  <a:srgbClr val="FFFFFF"/>
                </a:solidFill>
                <a:latin typeface="Poppins Bold"/>
                <a:ea typeface="Poppins Bold"/>
                <a:cs typeface="Poppins Bold"/>
                <a:sym typeface="Poppins Bold"/>
              </a:rPr>
              <a:t>01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640</Words>
  <Application>Microsoft Office PowerPoint</Application>
  <PresentationFormat>Custom</PresentationFormat>
  <Paragraphs>52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Poppins Bold</vt:lpstr>
      <vt:lpstr>Arial</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Purple Gradient Modern Data Analyst Presentation</dc:title>
  <cp:lastModifiedBy>Nasim Haque</cp:lastModifiedBy>
  <cp:revision>7</cp:revision>
  <dcterms:created xsi:type="dcterms:W3CDTF">2006-08-16T00:00:00Z</dcterms:created>
  <dcterms:modified xsi:type="dcterms:W3CDTF">2025-09-03T13:23:04Z</dcterms:modified>
  <dc:identifier>DAGx2JjNOUc</dc:identifier>
</cp:coreProperties>
</file>